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9" r:id="rId2"/>
    <p:sldId id="306" r:id="rId3"/>
    <p:sldId id="261" r:id="rId4"/>
    <p:sldId id="308" r:id="rId5"/>
    <p:sldId id="312" r:id="rId6"/>
    <p:sldId id="311" r:id="rId7"/>
    <p:sldId id="313" r:id="rId8"/>
    <p:sldId id="263" r:id="rId9"/>
    <p:sldId id="320" r:id="rId10"/>
    <p:sldId id="264" r:id="rId11"/>
    <p:sldId id="276" r:id="rId12"/>
    <p:sldId id="315" r:id="rId13"/>
    <p:sldId id="316" r:id="rId14"/>
    <p:sldId id="317" r:id="rId15"/>
    <p:sldId id="266" r:id="rId16"/>
    <p:sldId id="292" r:id="rId17"/>
    <p:sldId id="270" r:id="rId18"/>
    <p:sldId id="293" r:id="rId19"/>
    <p:sldId id="273" r:id="rId20"/>
    <p:sldId id="274" r:id="rId21"/>
    <p:sldId id="275" r:id="rId22"/>
    <p:sldId id="314" r:id="rId23"/>
    <p:sldId id="277" r:id="rId24"/>
    <p:sldId id="280" r:id="rId25"/>
    <p:sldId id="282" r:id="rId26"/>
    <p:sldId id="283" r:id="rId27"/>
    <p:sldId id="281" r:id="rId28"/>
    <p:sldId id="284" r:id="rId29"/>
    <p:sldId id="318" r:id="rId30"/>
    <p:sldId id="287" r:id="rId31"/>
    <p:sldId id="294" r:id="rId32"/>
    <p:sldId id="295" r:id="rId33"/>
    <p:sldId id="296" r:id="rId34"/>
    <p:sldId id="291" r:id="rId35"/>
    <p:sldId id="289" r:id="rId36"/>
    <p:sldId id="297" r:id="rId37"/>
    <p:sldId id="298" r:id="rId38"/>
    <p:sldId id="319" r:id="rId39"/>
    <p:sldId id="305" r:id="rId40"/>
    <p:sldId id="302" r:id="rId41"/>
    <p:sldId id="303" r:id="rId42"/>
    <p:sldId id="304" r:id="rId43"/>
    <p:sldId id="307" r:id="rId4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9" autoAdjust="0"/>
    <p:restoredTop sz="94660"/>
  </p:normalViewPr>
  <p:slideViewPr>
    <p:cSldViewPr snapToGrid="0" showGuides="1">
      <p:cViewPr varScale="1">
        <p:scale>
          <a:sx n="53" d="100"/>
          <a:sy n="53" d="100"/>
        </p:scale>
        <p:origin x="1060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B62F99-708D-4C01-A7B6-4A75212A071F}" type="datetimeFigureOut">
              <a:rPr lang="ru-RU" smtClean="0"/>
              <a:t>08.03.2023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0C39E1-8DA3-49E2-BF60-FA263A9AA2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11772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0C39E1-8DA3-49E2-BF60-FA263A9AA27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99843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0C39E1-8DA3-49E2-BF60-FA263A9AA27D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2827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C0CAA-249F-4F06-87C0-07D62B24A666}" type="datetimeFigureOut">
              <a:rPr lang="ru-RU" smtClean="0"/>
              <a:t>08.03.2023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6005-FFAD-4824-BA73-8E2BD73887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805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C0CAA-249F-4F06-87C0-07D62B24A666}" type="datetimeFigureOut">
              <a:rPr lang="ru-RU" smtClean="0"/>
              <a:t>08.03.2023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6005-FFAD-4824-BA73-8E2BD73887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79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C0CAA-249F-4F06-87C0-07D62B24A666}" type="datetimeFigureOut">
              <a:rPr lang="ru-RU" smtClean="0"/>
              <a:t>08.03.2023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6005-FFAD-4824-BA73-8E2BD73887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8719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C0CAA-249F-4F06-87C0-07D62B24A666}" type="datetimeFigureOut">
              <a:rPr lang="ru-RU" smtClean="0"/>
              <a:t>08.03.2023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6005-FFAD-4824-BA73-8E2BD73887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0915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C0CAA-249F-4F06-87C0-07D62B24A666}" type="datetimeFigureOut">
              <a:rPr lang="ru-RU" smtClean="0"/>
              <a:t>08.03.2023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6005-FFAD-4824-BA73-8E2BD73887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332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C0CAA-249F-4F06-87C0-07D62B24A666}" type="datetimeFigureOut">
              <a:rPr lang="ru-RU" smtClean="0"/>
              <a:t>08.03.2023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6005-FFAD-4824-BA73-8E2BD73887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6095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C0CAA-249F-4F06-87C0-07D62B24A666}" type="datetimeFigureOut">
              <a:rPr lang="ru-RU" smtClean="0"/>
              <a:t>08.03.2023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6005-FFAD-4824-BA73-8E2BD73887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5890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C0CAA-249F-4F06-87C0-07D62B24A666}" type="datetimeFigureOut">
              <a:rPr lang="ru-RU" smtClean="0"/>
              <a:t>08.03.2023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6005-FFAD-4824-BA73-8E2BD73887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7016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C0CAA-249F-4F06-87C0-07D62B24A666}" type="datetimeFigureOut">
              <a:rPr lang="ru-RU" smtClean="0"/>
              <a:t>08.03.2023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6005-FFAD-4824-BA73-8E2BD73887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1629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C0CAA-249F-4F06-87C0-07D62B24A666}" type="datetimeFigureOut">
              <a:rPr lang="ru-RU" smtClean="0"/>
              <a:t>08.03.2023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6005-FFAD-4824-BA73-8E2BD73887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038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C0CAA-249F-4F06-87C0-07D62B24A666}" type="datetimeFigureOut">
              <a:rPr lang="ru-RU" smtClean="0"/>
              <a:t>08.03.2023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6005-FFAD-4824-BA73-8E2BD73887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0408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6C0CAA-249F-4F06-87C0-07D62B24A666}" type="datetimeFigureOut">
              <a:rPr lang="ru-RU" smtClean="0"/>
              <a:t>08.03.2023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F96005-FFAD-4824-BA73-8E2BD73887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7297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Лекция 8. Профессиональная мотивация в организации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678" y="1810693"/>
            <a:ext cx="9151242" cy="4744016"/>
          </a:xfrm>
        </p:spPr>
      </p:pic>
    </p:spTree>
    <p:extLst>
      <p:ext uri="{BB962C8B-B14F-4D97-AF65-F5344CB8AC3E}">
        <p14:creationId xmlns:p14="http://schemas.microsoft.com/office/powerpoint/2010/main" val="19551636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4567" y="133004"/>
            <a:ext cx="6683433" cy="6301047"/>
          </a:xfrm>
        </p:spPr>
        <p:txBody>
          <a:bodyPr>
            <a:normAutofit/>
          </a:bodyPr>
          <a:lstStyle/>
          <a:p>
            <a:r>
              <a:rPr lang="ru-RU" sz="3200" b="1" dirty="0"/>
              <a:t>В практике эффективного менеджмента описан и </a:t>
            </a:r>
            <a:r>
              <a:rPr lang="ru-RU" sz="3200" b="1" u="sng" dirty="0"/>
              <a:t>третий способ вознаграждения</a:t>
            </a:r>
            <a:r>
              <a:rPr lang="ru-RU" sz="3200" b="1" dirty="0"/>
              <a:t>, связанный с приобретением акций предприятия служащими, когда они становятся совладельцами данной организации.</a:t>
            </a:r>
          </a:p>
          <a:p>
            <a:r>
              <a:rPr lang="ru-RU" sz="3200" b="1" dirty="0"/>
              <a:t>Применяется также</a:t>
            </a:r>
            <a:r>
              <a:rPr lang="ru-RU" sz="3200" b="1" u="sng" dirty="0"/>
              <a:t> продвижение по служебной лестнице, </a:t>
            </a:r>
            <a:r>
              <a:rPr lang="ru-RU" sz="3200" b="1" dirty="0"/>
              <a:t>предоставление самостоятельности и др.</a:t>
            </a:r>
          </a:p>
        </p:txBody>
      </p:sp>
      <p:pic>
        <p:nvPicPr>
          <p:cNvPr id="6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135" y="74815"/>
            <a:ext cx="4788129" cy="6508865"/>
          </a:xfrm>
        </p:spPr>
      </p:pic>
    </p:spTree>
    <p:extLst>
      <p:ext uri="{BB962C8B-B14F-4D97-AF65-F5344CB8AC3E}">
        <p14:creationId xmlns:p14="http://schemas.microsoft.com/office/powerpoint/2010/main" val="26204531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7375"/>
          </a:xfrm>
        </p:spPr>
        <p:txBody>
          <a:bodyPr>
            <a:normAutofit fontScale="90000"/>
          </a:bodyPr>
          <a:lstStyle/>
          <a:p>
            <a:r>
              <a:rPr lang="ru-RU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Мотивы, побуждающие лучше трудиться</a:t>
            </a: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026" y="1293692"/>
            <a:ext cx="9089373" cy="50690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98495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75564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8514" y="5110451"/>
            <a:ext cx="8761413" cy="70696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B050"/>
                </a:solidFill>
              </a:rPr>
              <a:t>Материальные методы мотивации</a:t>
            </a:r>
            <a:br>
              <a:rPr lang="ru-RU" b="1" dirty="0">
                <a:solidFill>
                  <a:srgbClr val="00B050"/>
                </a:solidFill>
              </a:rPr>
            </a:b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156" y="3740056"/>
            <a:ext cx="2784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Оплата труда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91197" y="30290"/>
            <a:ext cx="2784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Материальная помощь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407854" y="1766689"/>
            <a:ext cx="2784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Льготы и </a:t>
            </a:r>
            <a:r>
              <a:rPr lang="ru-RU" b="1" dirty="0" err="1"/>
              <a:t>соц.пакеты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419220" y="2922234"/>
            <a:ext cx="2784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Надбавка к окладу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939591" y="4008263"/>
            <a:ext cx="2784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Процент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03862" y="5583747"/>
            <a:ext cx="2784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Оплата лечения, отдыха, обучения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20284" y="353456"/>
            <a:ext cx="2784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Бытовые услуги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91198" y="5537580"/>
            <a:ext cx="2784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Премии и бонусы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36793" y="2783734"/>
            <a:ext cx="2784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Скидки на товары компании</a:t>
            </a:r>
          </a:p>
        </p:txBody>
      </p:sp>
    </p:spTree>
    <p:extLst>
      <p:ext uri="{BB962C8B-B14F-4D97-AF65-F5344CB8AC3E}">
        <p14:creationId xmlns:p14="http://schemas.microsoft.com/office/powerpoint/2010/main" val="7768864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2070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ru-RU" dirty="0"/>
              <a:t>Нематериальная мотивация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350" y="1233488"/>
            <a:ext cx="8043863" cy="518744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8113260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563562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2000" b="1" dirty="0">
                <a:solidFill>
                  <a:schemeClr val="hlink"/>
                </a:solidFill>
              </a:rPr>
              <a:t>ПЯТЬ ФАКТОРОВ, ВЛИЯЮЩИХ </a:t>
            </a:r>
            <a:br>
              <a:rPr lang="ru-RU" altLang="ru-RU" sz="2000" b="1" dirty="0">
                <a:solidFill>
                  <a:schemeClr val="hlink"/>
                </a:solidFill>
              </a:rPr>
            </a:br>
            <a:r>
              <a:rPr lang="ru-RU" altLang="ru-RU" sz="2000" b="1" dirty="0">
                <a:solidFill>
                  <a:schemeClr val="hlink"/>
                </a:solidFill>
              </a:rPr>
              <a:t>НА УДОВЛЕТВОРЕННОСТЬ РАБОТОЙ И МОТИВАЦИЮ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990601"/>
            <a:ext cx="8229600" cy="4830763"/>
          </a:xfrm>
        </p:spPr>
        <p:txBody>
          <a:bodyPr/>
          <a:lstStyle/>
          <a:p>
            <a:pPr eaLnBrk="1" hangingPunct="1"/>
            <a:r>
              <a:rPr lang="ru-RU" altLang="ru-RU" sz="1400" dirty="0"/>
              <a:t>Исследование в Массачусетском технологическом институте (3 тысяча человек)</a:t>
            </a:r>
          </a:p>
        </p:txBody>
      </p:sp>
      <p:sp>
        <p:nvSpPr>
          <p:cNvPr id="10244" name="AutoShape 13"/>
          <p:cNvSpPr>
            <a:spLocks noChangeArrowheads="1"/>
          </p:cNvSpPr>
          <p:nvPr/>
        </p:nvSpPr>
        <p:spPr bwMode="auto">
          <a:xfrm>
            <a:off x="1905000" y="1524000"/>
            <a:ext cx="8382000" cy="838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/>
              <a:t>1. </a:t>
            </a:r>
            <a:r>
              <a:rPr lang="ru-RU" altLang="ru-RU" sz="1800" b="1"/>
              <a:t>Многообразие, </a:t>
            </a:r>
            <a:r>
              <a:rPr lang="ru-RU" altLang="ru-RU" sz="1800" b="1" dirty="0"/>
              <a:t>предъявляемых работой  требований к мастерству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/>
              <a:t> </a:t>
            </a:r>
            <a:r>
              <a:rPr lang="ru-RU" altLang="ru-RU" sz="1600" b="1" i="1" dirty="0"/>
              <a:t>(самовыражение, использовать сильные качества).</a:t>
            </a:r>
            <a:r>
              <a:rPr lang="ru-RU" altLang="ru-RU" sz="1600" b="1" dirty="0"/>
              <a:t> </a:t>
            </a:r>
          </a:p>
        </p:txBody>
      </p:sp>
      <p:sp>
        <p:nvSpPr>
          <p:cNvPr id="10245" name="AutoShape 14"/>
          <p:cNvSpPr>
            <a:spLocks noChangeArrowheads="1"/>
          </p:cNvSpPr>
          <p:nvPr/>
        </p:nvSpPr>
        <p:spPr bwMode="auto">
          <a:xfrm>
            <a:off x="1905000" y="2590800"/>
            <a:ext cx="8382000" cy="838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/>
              <a:t>2.Ясность содержания задачи и передаваемое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/>
              <a:t> ею чувство отождествления с работой </a:t>
            </a:r>
            <a:r>
              <a:rPr lang="ru-RU" altLang="ru-RU" sz="1800" b="1" i="1" dirty="0"/>
              <a:t>(работа как она есть)</a:t>
            </a:r>
            <a:r>
              <a:rPr lang="ru-RU" altLang="ru-RU" sz="1800" b="1" dirty="0"/>
              <a:t> </a:t>
            </a:r>
          </a:p>
        </p:txBody>
      </p:sp>
      <p:sp>
        <p:nvSpPr>
          <p:cNvPr id="10246" name="AutoShape 15"/>
          <p:cNvSpPr>
            <a:spLocks noChangeArrowheads="1"/>
          </p:cNvSpPr>
          <p:nvPr/>
        </p:nvSpPr>
        <p:spPr bwMode="auto">
          <a:xfrm>
            <a:off x="1828800" y="5257800"/>
            <a:ext cx="8610600" cy="838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/>
              <a:t>5. </a:t>
            </a:r>
            <a:r>
              <a:rPr lang="ru-RU" altLang="ru-RU" sz="1600" b="1" dirty="0"/>
              <a:t>Самодеятельность.</a:t>
            </a:r>
            <a:r>
              <a:rPr lang="ru-RU" altLang="ru-RU" sz="1600" dirty="0"/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/>
              <a:t>Возможность работать самостоятельно, сбалансированность власти и ответственности </a:t>
            </a:r>
          </a:p>
        </p:txBody>
      </p:sp>
      <p:sp>
        <p:nvSpPr>
          <p:cNvPr id="10247" name="AutoShape 16"/>
          <p:cNvSpPr>
            <a:spLocks noChangeArrowheads="1"/>
          </p:cNvSpPr>
          <p:nvPr/>
        </p:nvSpPr>
        <p:spPr bwMode="auto">
          <a:xfrm>
            <a:off x="1828800" y="4495800"/>
            <a:ext cx="8610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/>
              <a:t>4. </a:t>
            </a:r>
            <a:r>
              <a:rPr lang="ru-RU" altLang="ru-RU" sz="1800" b="1" dirty="0"/>
              <a:t>Обратная связь </a:t>
            </a:r>
          </a:p>
        </p:txBody>
      </p:sp>
      <p:sp>
        <p:nvSpPr>
          <p:cNvPr id="10248" name="AutoShape 17"/>
          <p:cNvSpPr>
            <a:spLocks noChangeArrowheads="1"/>
          </p:cNvSpPr>
          <p:nvPr/>
        </p:nvSpPr>
        <p:spPr bwMode="auto">
          <a:xfrm>
            <a:off x="1905000" y="3657600"/>
            <a:ext cx="8534400" cy="609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/>
              <a:t>3. </a:t>
            </a:r>
            <a:r>
              <a:rPr lang="ru-RU" altLang="ru-RU" sz="1800" b="1" dirty="0"/>
              <a:t>Представление о значении задачи для организации </a:t>
            </a:r>
            <a:r>
              <a:rPr lang="ru-RU" altLang="ru-RU" sz="1800" b="1" i="1" dirty="0"/>
              <a:t>(ценность, статус)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i="1" dirty="0"/>
              <a:t>Ощущение важности работы</a:t>
            </a:r>
            <a:r>
              <a:rPr lang="ru-RU" altLang="ru-RU" sz="1800" b="1" dirty="0"/>
              <a:t>  </a:t>
            </a:r>
          </a:p>
        </p:txBody>
      </p:sp>
      <p:sp>
        <p:nvSpPr>
          <p:cNvPr id="10249" name="Rectangle 18"/>
          <p:cNvSpPr>
            <a:spLocks noChangeArrowheads="1"/>
          </p:cNvSpPr>
          <p:nvPr/>
        </p:nvSpPr>
        <p:spPr bwMode="auto">
          <a:xfrm>
            <a:off x="4038600" y="6477001"/>
            <a:ext cx="63881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00" dirty="0"/>
              <a:t>Управление по результатам: Пер. с финск. / Общ. ред. и </a:t>
            </a:r>
            <a:r>
              <a:rPr lang="ru-RU" altLang="ru-RU" sz="1000" dirty="0" err="1"/>
              <a:t>прокисл</a:t>
            </a:r>
            <a:r>
              <a:rPr lang="ru-RU" altLang="ru-RU" sz="1000" dirty="0"/>
              <a:t>. Я. А. </a:t>
            </a:r>
            <a:r>
              <a:rPr lang="ru-RU" altLang="ru-RU" sz="1000" dirty="0" err="1"/>
              <a:t>Лейманна</a:t>
            </a:r>
            <a:r>
              <a:rPr lang="ru-RU" altLang="ru-RU" sz="1000" dirty="0"/>
              <a:t>. М., 1993. С. 198—199 </a:t>
            </a:r>
          </a:p>
        </p:txBody>
      </p:sp>
      <p:sp>
        <p:nvSpPr>
          <p:cNvPr id="10250" name="Line 19"/>
          <p:cNvSpPr>
            <a:spLocks noChangeShapeType="1"/>
          </p:cNvSpPr>
          <p:nvPr/>
        </p:nvSpPr>
        <p:spPr bwMode="auto">
          <a:xfrm>
            <a:off x="5791200" y="22860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51" name="Line 20"/>
          <p:cNvSpPr>
            <a:spLocks noChangeShapeType="1"/>
          </p:cNvSpPr>
          <p:nvPr/>
        </p:nvSpPr>
        <p:spPr bwMode="auto">
          <a:xfrm>
            <a:off x="5791200" y="3429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52" name="Line 21"/>
          <p:cNvSpPr>
            <a:spLocks noChangeShapeType="1"/>
          </p:cNvSpPr>
          <p:nvPr/>
        </p:nvSpPr>
        <p:spPr bwMode="auto">
          <a:xfrm>
            <a:off x="5867400" y="4267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53" name="Line 22"/>
          <p:cNvSpPr>
            <a:spLocks noChangeShapeType="1"/>
          </p:cNvSpPr>
          <p:nvPr/>
        </p:nvSpPr>
        <p:spPr bwMode="auto">
          <a:xfrm>
            <a:off x="5943600" y="5029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53846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8189" y="149629"/>
            <a:ext cx="6226233" cy="6027334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/>
              <a:t>Люди ставят перед собой определенные цели и пытаются осуществить их, имея </a:t>
            </a:r>
            <a:r>
              <a:rPr lang="ru-RU" b="1" i="1" dirty="0"/>
              <a:t>соответствующие побуждения достигнуть этих целей. </a:t>
            </a:r>
          </a:p>
          <a:p>
            <a:r>
              <a:rPr lang="ru-RU" b="1" dirty="0"/>
              <a:t>Они могут быть разными: стремление добиться успеха в профессиональной деятельности, получить признание среди людей, удовлетворить материальные потребности и др.</a:t>
            </a:r>
          </a:p>
          <a:p>
            <a:r>
              <a:rPr lang="ru-RU" b="1" dirty="0"/>
              <a:t>В человеке существует определенный "стержень", т е. черты, которые накладывают отпечаток на все его поведение.</a:t>
            </a:r>
          </a:p>
          <a:p>
            <a:r>
              <a:rPr lang="ru-RU" b="1" dirty="0"/>
              <a:t> Поэтому одни люди исходят, главным образом, из материальных побуждений, другие — из чувства долга, третьи — пытаются избегать критики, осуждения. </a:t>
            </a:r>
          </a:p>
          <a:p>
            <a:r>
              <a:rPr lang="ru-RU" b="1" dirty="0"/>
              <a:t>Но в любом случае </a:t>
            </a:r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становится внутренним двигателем поведения людей</a:t>
            </a:r>
            <a:r>
              <a:rPr lang="ru-RU" b="1" dirty="0"/>
              <a:t>. </a:t>
            </a:r>
          </a:p>
          <a:p>
            <a:endParaRPr lang="ru-RU" b="1" dirty="0"/>
          </a:p>
          <a:p>
            <a:endParaRPr lang="ru-RU" b="1" dirty="0"/>
          </a:p>
        </p:txBody>
      </p:sp>
      <p:pic>
        <p:nvPicPr>
          <p:cNvPr id="7" name="Объект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364" y="149629"/>
            <a:ext cx="5596629" cy="6027333"/>
          </a:xfrm>
        </p:spPr>
      </p:pic>
    </p:spTree>
    <p:extLst>
      <p:ext uri="{BB962C8B-B14F-4D97-AF65-F5344CB8AC3E}">
        <p14:creationId xmlns:p14="http://schemas.microsoft.com/office/powerpoint/2010/main" val="20548746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-1" y="91440"/>
            <a:ext cx="7423265" cy="6550429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/>
              <a:t>Единицей мотивационной системы является </a:t>
            </a:r>
            <a:r>
              <a:rPr lang="ru-RU" b="1" u="sng" dirty="0"/>
              <a:t>побуждение</a:t>
            </a:r>
            <a:r>
              <a:rPr lang="ru-RU" b="1" dirty="0"/>
              <a:t>. </a:t>
            </a:r>
          </a:p>
          <a:p>
            <a:r>
              <a:rPr lang="ru-RU" b="1" dirty="0"/>
              <a:t>Структурную особенность его выражает противоречивое состояние двух явлений- </a:t>
            </a:r>
            <a:r>
              <a:rPr lang="ru-RU" b="1" i="1" dirty="0"/>
              <a:t>желаемого и действительного.</a:t>
            </a:r>
            <a:endParaRPr lang="ru-RU" b="1" dirty="0"/>
          </a:p>
          <a:p>
            <a:r>
              <a:rPr lang="ru-RU" b="1" dirty="0"/>
              <a:t>Действия различных руководителей могут детерминироваться одними и теми же целями. Но возможна также ситуация, когда эти действия будут существенно отличаться друг от друга по степени упорства и энергичности.</a:t>
            </a:r>
          </a:p>
          <a:p>
            <a:r>
              <a:rPr lang="ru-RU" b="1" dirty="0"/>
              <a:t>В поведении человека проявляются самые разные мотивы, часто мало совместимые друг с другом. </a:t>
            </a:r>
          </a:p>
          <a:p>
            <a:r>
              <a:rPr lang="ru-RU" b="1" dirty="0"/>
              <a:t>Возможна ситуация, когда "срабатывают" несколько взаимосвязанных мотивов.</a:t>
            </a:r>
          </a:p>
          <a:p>
            <a:r>
              <a:rPr lang="ru-RU" b="1" dirty="0"/>
              <a:t> Например, человек, работающий ради личного интереса, рассчитывает также и на то, что получит вознаграждение за свою работу.</a:t>
            </a:r>
          </a:p>
          <a:p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1330" y="-66502"/>
            <a:ext cx="4596937" cy="6284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9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9495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Положительная и отрицательная мотивация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860080"/>
            <a:ext cx="10515600" cy="6317960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/>
              <a:t>В психологии различают </a:t>
            </a:r>
            <a:r>
              <a:rPr lang="ru-RU" b="1" i="1" dirty="0"/>
              <a:t>мотивацию </a:t>
            </a:r>
            <a:r>
              <a:rPr lang="ru-RU" b="1" dirty="0"/>
              <a:t>двух видов - </a:t>
            </a:r>
            <a:r>
              <a:rPr lang="ru-RU" b="1" i="1" dirty="0"/>
              <a:t>положительную </a:t>
            </a:r>
            <a:r>
              <a:rPr lang="ru-RU" b="1" dirty="0"/>
              <a:t>и </a:t>
            </a:r>
            <a:r>
              <a:rPr lang="ru-RU" b="1" i="1" dirty="0"/>
              <a:t>отрицательную. </a:t>
            </a:r>
          </a:p>
          <a:p>
            <a:r>
              <a:rPr lang="ru-RU" b="1" i="1" u="sng" dirty="0"/>
              <a:t>Положительная мотивация </a:t>
            </a:r>
            <a:r>
              <a:rPr lang="ru-RU" b="1" dirty="0"/>
              <a:t>— это стремление добиться успеха в своей деятельности. </a:t>
            </a:r>
          </a:p>
          <a:p>
            <a:r>
              <a:rPr lang="ru-RU" b="1" dirty="0"/>
              <a:t>Она предполагает проявление сознательной активности и связана с проявлением положительных эмоций и чувств, например, с одобрением тех, с кем трудится данный человек </a:t>
            </a:r>
          </a:p>
          <a:p>
            <a:r>
              <a:rPr lang="ru-RU" b="1" i="1" u="sng" dirty="0"/>
              <a:t>Отрицательная мотивация </a:t>
            </a:r>
            <a:r>
              <a:rPr lang="ru-RU" b="1" dirty="0"/>
              <a:t>— связана с применением осуждения, неодобрения, что влечет за собой, как правило, наказание не только в материальном, но и в психологическом смысле слова. </a:t>
            </a:r>
          </a:p>
          <a:p>
            <a:r>
              <a:rPr lang="ru-RU" b="1" dirty="0"/>
              <a:t>Боязнь наказания приводит обычно к возникновению отрицательных эмоций и чувств. А следствием этого является нежелание трудиться в данной области.</a:t>
            </a:r>
          </a:p>
          <a:p>
            <a:r>
              <a:rPr lang="ru-RU" b="1" dirty="0"/>
              <a:t>Многократное применение наказания существенно снижает его действие. Такова психологическая закономерность. В результате люди привыкают к воздействию наказания и в конце концов перестают реагировать на него, подобно тому, как ребенок привыкает к побоям.</a:t>
            </a:r>
          </a:p>
          <a:p>
            <a:r>
              <a:rPr lang="ru-RU" b="1" dirty="0"/>
              <a:t>Парадоксально, но факт, что подобное действие оказывает и материальное вознаграждение. </a:t>
            </a:r>
          </a:p>
          <a:p>
            <a:r>
              <a:rPr lang="ru-RU" b="1" dirty="0"/>
              <a:t>Если человек все время получает материальную награду (например, в виде премии), то со временем она теряет свою мотивационную нагрузку, т е. перестает действовать.</a:t>
            </a:r>
          </a:p>
          <a:p>
            <a:r>
              <a:rPr lang="ru-RU" b="1" dirty="0"/>
              <a:t> Психологи доказали, что длительно действующая отрицательная мотивация вредным образом отражается не только на результатах труда, но и на самой личности работника.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2323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12061767" cy="6176963"/>
          </a:xfrm>
        </p:spPr>
        <p:txBody>
          <a:bodyPr>
            <a:normAutofit fontScale="92500" lnSpcReduction="20000"/>
          </a:bodyPr>
          <a:lstStyle/>
          <a:p>
            <a:r>
              <a:rPr lang="ru-RU" b="1" i="1" u="sng" dirty="0"/>
              <a:t>Материальное поощрение </a:t>
            </a:r>
            <a:r>
              <a:rPr lang="ru-RU" b="1" dirty="0"/>
              <a:t>— это внешний стимул к работе, т е. внешняя цель.</a:t>
            </a:r>
          </a:p>
          <a:p>
            <a:r>
              <a:rPr lang="ru-RU" b="1" dirty="0"/>
              <a:t> Многие руководители, не знающие закономерности действия стимулов, видят в материальном вознаграждении мотивирующую силу труда.</a:t>
            </a:r>
          </a:p>
          <a:p>
            <a:r>
              <a:rPr lang="ru-RU" b="1" dirty="0"/>
              <a:t> Материальное вознаграждение будет действовать только тогда как стимул, когда оно будет постоянно увеличиваться. </a:t>
            </a:r>
          </a:p>
          <a:p>
            <a:r>
              <a:rPr lang="ru-RU" b="1" dirty="0"/>
              <a:t>Это доказано в системе японского менеджмента.</a:t>
            </a:r>
          </a:p>
          <a:p>
            <a:r>
              <a:rPr lang="ru-RU" b="1" dirty="0"/>
              <a:t>У одного и того же человека не может быть всегда одна и та же мотивация. Жизнь постоянно меняется</a:t>
            </a:r>
          </a:p>
          <a:p>
            <a:r>
              <a:rPr lang="ru-RU" b="1" dirty="0"/>
              <a:t>Под ее  влиянием меняется сама личность, </a:t>
            </a:r>
          </a:p>
          <a:p>
            <a:pPr marL="0" indent="0">
              <a:buNone/>
            </a:pPr>
            <a:r>
              <a:rPr lang="ru-RU" b="1" dirty="0"/>
              <a:t>    и связанная с ней </a:t>
            </a:r>
            <a:r>
              <a:rPr lang="ru-RU" b="1" i="1" dirty="0"/>
              <a:t>мотивация </a:t>
            </a:r>
          </a:p>
          <a:p>
            <a:pPr marL="0" indent="0">
              <a:buNone/>
            </a:pPr>
            <a:r>
              <a:rPr lang="ru-RU" b="1" i="1" dirty="0"/>
              <a:t>    как система побудительных сил.</a:t>
            </a:r>
            <a:endParaRPr lang="ru-RU" b="1" dirty="0"/>
          </a:p>
          <a:p>
            <a:r>
              <a:rPr lang="ru-RU" b="1" dirty="0"/>
              <a:t>Одно и то же поведение у работников</a:t>
            </a:r>
          </a:p>
          <a:p>
            <a:pPr marL="0" indent="0">
              <a:buNone/>
            </a:pPr>
            <a:r>
              <a:rPr lang="ru-RU" b="1" dirty="0"/>
              <a:t>    в труде может иметь различную мотивацию.</a:t>
            </a:r>
          </a:p>
          <a:p>
            <a:r>
              <a:rPr lang="ru-RU" b="1" dirty="0"/>
              <a:t> И если умело ее использовать, </a:t>
            </a:r>
          </a:p>
          <a:p>
            <a:pPr marL="0" indent="0">
              <a:buNone/>
            </a:pPr>
            <a:r>
              <a:rPr lang="ru-RU" b="1" dirty="0"/>
              <a:t>    то можно успешно воздействовать на них.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622" y="3092335"/>
            <a:ext cx="5320146" cy="3659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0536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30189" y="124691"/>
            <a:ext cx="7473141" cy="6600305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/>
              <a:t>Каждый руководитель обязан уметь найти подход к каждому работнику, используя его индивидуальную мотивацию, т. е его интересы, стремления, потребности и т. д</a:t>
            </a:r>
          </a:p>
          <a:p>
            <a:r>
              <a:rPr lang="ru-RU" b="1" dirty="0"/>
              <a:t>Учеными доказано, что самым мощным мотивирующим средством трудового поведения является интерес к работе.</a:t>
            </a:r>
          </a:p>
          <a:p>
            <a:r>
              <a:rPr lang="ru-RU" b="1" dirty="0"/>
              <a:t> Самой тягостной работой для человека является монотонная работа, например конвейер при обработке алмазов и т.п. </a:t>
            </a:r>
          </a:p>
          <a:p>
            <a:r>
              <a:rPr lang="ru-RU" b="1" dirty="0"/>
              <a:t>В условиях </a:t>
            </a:r>
            <a:r>
              <a:rPr lang="ru-RU" b="1" dirty="0" err="1"/>
              <a:t>монотонии</a:t>
            </a:r>
            <a:r>
              <a:rPr lang="ru-RU" b="1" dirty="0"/>
              <a:t> можно говорить только о совершенствовании отдельных движений и их быстроты.</a:t>
            </a:r>
          </a:p>
          <a:p>
            <a:r>
              <a:rPr lang="ru-RU" b="1" dirty="0"/>
              <a:t>Чем больше знаний имеет человек, чем выше его квалификация, тем больше он будет стремиться к интересной работе. </a:t>
            </a:r>
          </a:p>
          <a:p>
            <a:r>
              <a:rPr lang="ru-RU" b="1" dirty="0"/>
              <a:t>Удовлетворение будет приносить содержание работы, ее процесс, а не только плата за труд.</a:t>
            </a:r>
          </a:p>
          <a:p>
            <a:r>
              <a:rPr lang="ru-RU" b="1" dirty="0"/>
              <a:t>В интересной работе человек </a:t>
            </a:r>
            <a:r>
              <a:rPr lang="ru-RU" b="1" dirty="0" err="1"/>
              <a:t>самоактуализирует</a:t>
            </a:r>
            <a:r>
              <a:rPr lang="ru-RU" b="1" dirty="0"/>
              <a:t> способности, реализует свой психологический потенциал.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19" y="448887"/>
            <a:ext cx="4222866" cy="6409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786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81028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800" b="1" i="1" dirty="0">
                <a:solidFill>
                  <a:srgbClr val="FF0000"/>
                </a:solidFill>
              </a:rPr>
              <a:t>Рекомендуемая литература: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7172" name="Рисунок 4" descr="http://www.psy-files.ru/templates/school/images/books.jpg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63" r="10263"/>
          <a:stretch>
            <a:fillRect/>
          </a:stretch>
        </p:blipFill>
        <p:spPr>
          <a:xfrm>
            <a:off x="1327469" y="1478280"/>
            <a:ext cx="4327526" cy="5379720"/>
          </a:xfrm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913120" y="115889"/>
            <a:ext cx="5638800" cy="645636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1400" dirty="0"/>
              <a:t>Arthur D. Fundamentals of Human Resources Management.</a:t>
            </a:r>
            <a:r>
              <a:rPr lang="en-GB" sz="1400" dirty="0"/>
              <a:t>fourth edition. </a:t>
            </a:r>
            <a:r>
              <a:rPr lang="en-US" sz="1400" dirty="0" err="1"/>
              <a:t>Amacom</a:t>
            </a:r>
            <a:r>
              <a:rPr lang="ru-RU" sz="1400" dirty="0"/>
              <a:t>, 2011.</a:t>
            </a:r>
          </a:p>
          <a:p>
            <a:pPr>
              <a:defRPr/>
            </a:pPr>
            <a:r>
              <a:rPr lang="en-GB" sz="1400" dirty="0"/>
              <a:t>Becker G.S. (2011) Human capital: Theoretical and Empirical Analysis. - N-Y., 2011</a:t>
            </a:r>
            <a:r>
              <a:rPr lang="en-US" sz="1400" dirty="0"/>
              <a:t>.</a:t>
            </a:r>
            <a:endParaRPr lang="ru-RU" sz="1400" dirty="0"/>
          </a:p>
          <a:p>
            <a:pPr>
              <a:defRPr/>
            </a:pPr>
            <a:r>
              <a:rPr lang="ru-RU" sz="1400" dirty="0"/>
              <a:t>Бекоева Д.Д. Организационная психология: учебник для </a:t>
            </a:r>
            <a:r>
              <a:rPr lang="ru-RU" sz="1400" dirty="0" err="1"/>
              <a:t>студ.учрежденицй</a:t>
            </a:r>
            <a:r>
              <a:rPr lang="ru-RU" sz="1400" dirty="0"/>
              <a:t> высшего образования. – </a:t>
            </a:r>
            <a:r>
              <a:rPr lang="ru-RU" sz="1400" dirty="0" err="1"/>
              <a:t>М.:Издательский</a:t>
            </a:r>
            <a:r>
              <a:rPr lang="ru-RU" sz="1400" dirty="0"/>
              <a:t> центр «Академия», 2014. -256 с. </a:t>
            </a:r>
          </a:p>
          <a:p>
            <a:pPr>
              <a:defRPr/>
            </a:pPr>
            <a:r>
              <a:rPr lang="ru-RU" sz="1400" dirty="0"/>
              <a:t>Волкогонова О. Д. Управленческая психология: учебник. - М.: Форум : ИНФРА-М, 2013.</a:t>
            </a:r>
          </a:p>
          <a:p>
            <a:pPr>
              <a:defRPr/>
            </a:pPr>
            <a:r>
              <a:rPr lang="ru-RU" sz="1400" dirty="0" err="1"/>
              <a:t>Глумаков</a:t>
            </a:r>
            <a:r>
              <a:rPr lang="ru-RU" sz="1400" dirty="0"/>
              <a:t> В. Н. Организационное поведение: учебник - М.: Вузовский учебник, 2014.</a:t>
            </a:r>
          </a:p>
          <a:p>
            <a:pPr>
              <a:defRPr/>
            </a:pPr>
            <a:r>
              <a:rPr lang="ru-RU" sz="1400" dirty="0" err="1"/>
              <a:t>Занковский</a:t>
            </a:r>
            <a:r>
              <a:rPr lang="ru-RU" sz="1400" dirty="0"/>
              <a:t> А.Н. Организационная </a:t>
            </a:r>
            <a:r>
              <a:rPr lang="ru-RU" sz="1400" dirty="0" err="1"/>
              <a:t>психология:Учебное</a:t>
            </a:r>
            <a:r>
              <a:rPr lang="ru-RU" sz="1400" dirty="0"/>
              <a:t> пособие для вузов, 2016. </a:t>
            </a:r>
            <a:r>
              <a:rPr lang="ru-RU" sz="1400" dirty="0" err="1"/>
              <a:t>М.:Флинта</a:t>
            </a:r>
            <a:r>
              <a:rPr lang="ru-RU" sz="1400" dirty="0"/>
              <a:t> МПСИ.</a:t>
            </a:r>
          </a:p>
          <a:p>
            <a:pPr>
              <a:defRPr/>
            </a:pPr>
            <a:r>
              <a:rPr lang="ru-RU" sz="1400" dirty="0" err="1"/>
              <a:t>Жубаназарова</a:t>
            </a:r>
            <a:r>
              <a:rPr lang="ru-RU" sz="1400" dirty="0"/>
              <a:t> Н.С. </a:t>
            </a:r>
            <a:r>
              <a:rPr lang="ru-RU" sz="1400" dirty="0" err="1"/>
              <a:t>Жас</a:t>
            </a:r>
            <a:r>
              <a:rPr lang="ru-RU" sz="1400" dirty="0"/>
              <a:t> </a:t>
            </a:r>
            <a:r>
              <a:rPr lang="ru-RU" sz="1400" dirty="0" err="1"/>
              <a:t>ерекшел</a:t>
            </a:r>
            <a:r>
              <a:rPr lang="kk-KZ" sz="1400" dirty="0"/>
              <a:t>іқ психологиясы</a:t>
            </a:r>
            <a:r>
              <a:rPr lang="ru-RU" sz="1400" dirty="0"/>
              <a:t>. – Алматы: МОН, 2015.</a:t>
            </a:r>
          </a:p>
          <a:p>
            <a:pPr>
              <a:defRPr/>
            </a:pPr>
            <a:r>
              <a:rPr lang="ru-RU" sz="1400" dirty="0"/>
              <a:t>Захарова Л.Н. Психология управления.- М.: Логос, 2015. </a:t>
            </a:r>
          </a:p>
          <a:p>
            <a:pPr>
              <a:defRPr/>
            </a:pPr>
            <a:r>
              <a:rPr lang="ru-RU" sz="1400" dirty="0"/>
              <a:t>Карпов А.В. Психология менеджмента. – М.:</a:t>
            </a:r>
            <a:r>
              <a:rPr lang="ru-RU" sz="1400" dirty="0" err="1"/>
              <a:t>Гардарики</a:t>
            </a:r>
            <a:r>
              <a:rPr lang="ru-RU" sz="1400" dirty="0"/>
              <a:t>, 2017.</a:t>
            </a:r>
          </a:p>
          <a:p>
            <a:pPr>
              <a:defRPr/>
            </a:pPr>
            <a:r>
              <a:rPr lang="en-US" sz="1400" dirty="0" err="1"/>
              <a:t>Korman</a:t>
            </a:r>
            <a:r>
              <a:rPr lang="en-US" sz="1400" dirty="0"/>
              <a:t> A</a:t>
            </a:r>
            <a:r>
              <a:rPr lang="en-US" sz="1400" i="1" dirty="0"/>
              <a:t>. </a:t>
            </a:r>
            <a:r>
              <a:rPr lang="en-US" sz="1400" dirty="0"/>
              <a:t>Consideration, initiating structure, and organizational criteria</a:t>
            </a:r>
            <a:r>
              <a:rPr lang="ru-RU" sz="1400" dirty="0"/>
              <a:t>—</a:t>
            </a:r>
            <a:r>
              <a:rPr lang="en-US" sz="1400" dirty="0"/>
              <a:t>A review //Personnel Psychology, </a:t>
            </a:r>
            <a:r>
              <a:rPr lang="ru-RU" sz="1400" dirty="0"/>
              <a:t>1966.</a:t>
            </a:r>
          </a:p>
          <a:p>
            <a:pPr>
              <a:defRPr/>
            </a:pPr>
            <a:r>
              <a:rPr lang="en-GB" sz="1400" cap="all" dirty="0"/>
              <a:t>S</a:t>
            </a:r>
            <a:r>
              <a:rPr lang="en-GB" sz="1400" dirty="0"/>
              <a:t>anderson</a:t>
            </a:r>
            <a:r>
              <a:rPr lang="en-GB" sz="1400" cap="all" dirty="0"/>
              <a:t> a., </a:t>
            </a:r>
            <a:r>
              <a:rPr lang="en-GB" sz="1400" cap="all" dirty="0" err="1"/>
              <a:t>s</a:t>
            </a:r>
            <a:r>
              <a:rPr lang="en-GB" sz="1400" dirty="0" err="1"/>
              <a:t>afdar</a:t>
            </a:r>
            <a:r>
              <a:rPr lang="en-GB" sz="1400" dirty="0"/>
              <a:t> </a:t>
            </a:r>
            <a:r>
              <a:rPr lang="en-GB" sz="1400" cap="all" dirty="0"/>
              <a:t>S.</a:t>
            </a:r>
            <a:r>
              <a:rPr lang="en-GB" sz="1400" dirty="0"/>
              <a:t> (2012).</a:t>
            </a:r>
            <a:r>
              <a:rPr lang="en-GB" sz="1400" cap="all" dirty="0"/>
              <a:t> S</a:t>
            </a:r>
            <a:r>
              <a:rPr lang="en-GB" sz="1400" dirty="0"/>
              <a:t>ocial psychology</a:t>
            </a:r>
            <a:r>
              <a:rPr lang="en-GB" sz="1400" cap="all" dirty="0"/>
              <a:t>.- u</a:t>
            </a:r>
            <a:r>
              <a:rPr lang="en-GB" sz="1400" dirty="0"/>
              <a:t>niversity of Guelph. Wiley-sons</a:t>
            </a:r>
            <a:r>
              <a:rPr lang="en-US" sz="1400" dirty="0"/>
              <a:t>. </a:t>
            </a:r>
            <a:r>
              <a:rPr lang="en-GB" sz="1400" dirty="0"/>
              <a:t>Canada</a:t>
            </a:r>
            <a:r>
              <a:rPr lang="ru-RU" sz="1400" dirty="0"/>
              <a:t>. </a:t>
            </a:r>
            <a:r>
              <a:rPr lang="en-GB" sz="1400" dirty="0"/>
              <a:t>Ltd</a:t>
            </a:r>
            <a:r>
              <a:rPr lang="ru-RU" sz="1400" dirty="0"/>
              <a:t>.</a:t>
            </a:r>
          </a:p>
          <a:p>
            <a:pPr>
              <a:defRPr/>
            </a:pPr>
            <a:r>
              <a:rPr lang="ru-RU" sz="1400" dirty="0"/>
              <a:t>Организационная психология: учебник / Ред. Е.И. Рогов. - М.: </a:t>
            </a:r>
            <a:r>
              <a:rPr lang="ru-RU" sz="1400" dirty="0" err="1"/>
              <a:t>Юрайт</a:t>
            </a:r>
            <a:r>
              <a:rPr lang="ru-RU" sz="1400" dirty="0"/>
              <a:t>, 2017.</a:t>
            </a:r>
          </a:p>
          <a:p>
            <a:pPr>
              <a:defRPr/>
            </a:pPr>
            <a:r>
              <a:rPr lang="ru-RU" sz="1400" dirty="0" err="1"/>
              <a:t>Почебут</a:t>
            </a:r>
            <a:r>
              <a:rPr lang="ru-RU" sz="1400" dirty="0"/>
              <a:t> Л.Г., </a:t>
            </a:r>
            <a:r>
              <a:rPr lang="ru-RU" sz="1400" dirty="0" err="1"/>
              <a:t>Чикер</a:t>
            </a:r>
            <a:r>
              <a:rPr lang="ru-RU" sz="1400" dirty="0"/>
              <a:t> В.А. Организационная социальная психология. </a:t>
            </a:r>
            <a:r>
              <a:rPr lang="ru-RU" sz="1400" dirty="0" err="1"/>
              <a:t>Спб</a:t>
            </a:r>
            <a:r>
              <a:rPr lang="ru-RU" sz="1400" dirty="0"/>
              <a:t>.: Речь, 2015</a:t>
            </a:r>
            <a:r>
              <a:rPr lang="ru-RU" sz="1600" dirty="0"/>
              <a:t>. </a:t>
            </a:r>
          </a:p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18743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333" y="340823"/>
            <a:ext cx="3932237" cy="26600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Виды потребностей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47309" y="340823"/>
            <a:ext cx="7597833" cy="6367548"/>
          </a:xfrm>
        </p:spPr>
        <p:txBody>
          <a:bodyPr>
            <a:normAutofit fontScale="62500" lnSpcReduction="20000"/>
          </a:bodyPr>
          <a:lstStyle/>
          <a:p>
            <a:r>
              <a:rPr lang="ru-RU" b="1" i="1" dirty="0"/>
              <a:t>Каким бы не был труд, он всегда имеет определенный смысл и содержание. </a:t>
            </a:r>
          </a:p>
          <a:p>
            <a:r>
              <a:rPr lang="ru-RU" b="1" i="1" u="sng" dirty="0"/>
              <a:t>Смысл </a:t>
            </a:r>
            <a:r>
              <a:rPr lang="ru-RU" b="1" i="1" dirty="0"/>
              <a:t>— </a:t>
            </a:r>
            <a:r>
              <a:rPr lang="ru-RU" b="1" dirty="0"/>
              <a:t>это то, ради чего он осуществляется, т е его конечная цель. </a:t>
            </a:r>
          </a:p>
          <a:p>
            <a:r>
              <a:rPr lang="ru-RU" b="1" i="1" u="sng" dirty="0"/>
              <a:t>Содержание труда </a:t>
            </a:r>
            <a:r>
              <a:rPr lang="ru-RU" b="1" dirty="0"/>
              <a:t>- это то, что переживается работником как нечто важное и существенное и связано с его потребностями. </a:t>
            </a:r>
          </a:p>
          <a:p>
            <a:r>
              <a:rPr lang="ru-RU" b="1" dirty="0"/>
              <a:t>Если труд абсурден, лишен смысла, то это вызывает у человека психологический дискомфорт. </a:t>
            </a:r>
          </a:p>
          <a:p>
            <a:r>
              <a:rPr lang="ru-RU" b="1" dirty="0"/>
              <a:t>Известный миф о Сизифе показывает это очень ярко и олицетворяет собой верх человеческого несчастья.</a:t>
            </a:r>
          </a:p>
          <a:p>
            <a:r>
              <a:rPr lang="ru-RU" b="1" dirty="0"/>
              <a:t>В основе человеческого существования лежит удовлетворение базовых (основных) потребностей. </a:t>
            </a:r>
          </a:p>
          <a:p>
            <a:r>
              <a:rPr lang="ru-RU" b="1" dirty="0"/>
              <a:t>К ним, прежде всего, относят материальные и физиологические потребности, а также потребность быть защищенным (как в физическом, так и в психологическом смысле).</a:t>
            </a:r>
          </a:p>
          <a:p>
            <a:r>
              <a:rPr lang="ru-RU" b="1" dirty="0"/>
              <a:t>Кроме того, человек удовлетворяет также социальные и духовные потребности в общении, привязанности, признании, дружбе, любви, самовыражении.</a:t>
            </a:r>
          </a:p>
          <a:p>
            <a:r>
              <a:rPr lang="ru-RU" b="1" dirty="0"/>
              <a:t>К духовным потребностям относят потребности в определении смысла жизни, понимании других людей, определении места человека среди людей.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42" y="987425"/>
            <a:ext cx="3823854" cy="553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1385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5802"/>
            <a:ext cx="10515600" cy="6041161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/>
              <a:t>Существенным фактором, позволяющим иметь</a:t>
            </a:r>
          </a:p>
          <a:p>
            <a:pPr marL="0" indent="0">
              <a:buNone/>
            </a:pPr>
            <a:r>
              <a:rPr lang="ru-RU" b="1" dirty="0"/>
              <a:t>    положительную мотивацию, является </a:t>
            </a:r>
            <a:r>
              <a:rPr lang="ru-RU" b="1" i="1" dirty="0"/>
              <a:t>потребность в смысле     </a:t>
            </a:r>
          </a:p>
          <a:p>
            <a:pPr marL="0" indent="0">
              <a:buNone/>
            </a:pPr>
            <a:r>
              <a:rPr lang="ru-RU" b="1" i="1" dirty="0"/>
              <a:t>    жизни. </a:t>
            </a:r>
          </a:p>
          <a:p>
            <a:r>
              <a:rPr lang="ru-RU" b="1" dirty="0"/>
              <a:t>Основательный анализ этой человеческой потребности дал известный </a:t>
            </a:r>
            <a:r>
              <a:rPr lang="ru-RU" b="1" u="sng" dirty="0"/>
              <a:t>австрийский ученый </a:t>
            </a:r>
            <a:r>
              <a:rPr lang="ru-RU" b="1" i="1" u="sng" dirty="0"/>
              <a:t>В. </a:t>
            </a:r>
            <a:r>
              <a:rPr lang="ru-RU" b="1" i="1" u="sng" dirty="0" err="1"/>
              <a:t>Франкл</a:t>
            </a:r>
            <a:r>
              <a:rPr lang="ru-RU" b="1" i="1" u="sng" dirty="0"/>
              <a:t> (</a:t>
            </a:r>
            <a:r>
              <a:rPr lang="ru-RU" b="1" i="1" u="sng" dirty="0" err="1"/>
              <a:t>логотерапия</a:t>
            </a:r>
            <a:r>
              <a:rPr lang="ru-RU" b="1" i="1" u="sng" dirty="0"/>
              <a:t>)</a:t>
            </a:r>
          </a:p>
          <a:p>
            <a:r>
              <a:rPr lang="ru-RU" b="1" i="1" dirty="0"/>
              <a:t> </a:t>
            </a:r>
            <a:r>
              <a:rPr lang="ru-RU" b="1" dirty="0"/>
              <a:t>Он рассматривал потребность в смысле жизни как наиболее важную в структуре личности, имеющую отношение к различным видам деятельности людей, включая и трудовую.</a:t>
            </a:r>
          </a:p>
          <a:p>
            <a:r>
              <a:rPr lang="ru-RU" b="1" dirty="0"/>
              <a:t>Неудовлетворение потребности в смысле жизни, которую люди не всегда могут осознать и сформулировать, часто приводит, по  </a:t>
            </a:r>
            <a:r>
              <a:rPr lang="ru-RU" b="1" dirty="0" err="1"/>
              <a:t>Франклу</a:t>
            </a:r>
            <a:r>
              <a:rPr lang="ru-RU" b="1" dirty="0"/>
              <a:t>, к возникновению "экзистенциальной фрустрации" .</a:t>
            </a:r>
          </a:p>
          <a:p>
            <a:r>
              <a:rPr lang="ru-RU" b="1" dirty="0"/>
              <a:t>Удовлетворение этой потребности находится в прямой зависимости от личностных особенностей людей и воспитания. </a:t>
            </a:r>
          </a:p>
          <a:p>
            <a:r>
              <a:rPr lang="ru-RU" b="1" dirty="0"/>
              <a:t>В ряде случаев это может принимать уродливые формы и выражаться в стремлении к власти, деньгам и др.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07301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86707" y="1294607"/>
            <a:ext cx="2162175" cy="2160588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898650" y="2025651"/>
            <a:ext cx="1747838" cy="739775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mpd="sng"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1400" b="1" dirty="0"/>
              <a:t>Квадрат мотивационного менеджмента</a:t>
            </a:r>
          </a:p>
        </p:txBody>
      </p:sp>
      <p:pic>
        <p:nvPicPr>
          <p:cNvPr id="44036" name="Изображение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4200" y="546100"/>
            <a:ext cx="2463800" cy="604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873250" y="3179764"/>
            <a:ext cx="17732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b="1" i="1"/>
              <a:t>Материальное стимулирование 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 rot="-5400000">
            <a:off x="2856707" y="2164557"/>
            <a:ext cx="17732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b="1" i="1"/>
              <a:t>Нематериальное стимулирование </a:t>
            </a:r>
          </a:p>
        </p:txBody>
      </p:sp>
      <p:grpSp>
        <p:nvGrpSpPr>
          <p:cNvPr id="23" name="Группа 22"/>
          <p:cNvGrpSpPr>
            <a:grpSpLocks/>
          </p:cNvGrpSpPr>
          <p:nvPr/>
        </p:nvGrpSpPr>
        <p:grpSpPr bwMode="auto">
          <a:xfrm>
            <a:off x="3940175" y="3311526"/>
            <a:ext cx="241300" cy="60325"/>
            <a:chOff x="2089150" y="2181114"/>
            <a:chExt cx="241300" cy="60325"/>
          </a:xfrm>
        </p:grpSpPr>
        <p:cxnSp>
          <p:nvCxnSpPr>
            <p:cNvPr id="6" name="Прямая соединительная линия 5"/>
            <p:cNvCxnSpPr/>
            <p:nvPr/>
          </p:nvCxnSpPr>
          <p:spPr>
            <a:xfrm>
              <a:off x="2089150" y="2181114"/>
              <a:ext cx="241300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>
              <a:off x="2089150" y="2241439"/>
              <a:ext cx="241300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Группа 21"/>
          <p:cNvGrpSpPr>
            <a:grpSpLocks/>
          </p:cNvGrpSpPr>
          <p:nvPr/>
        </p:nvGrpSpPr>
        <p:grpSpPr bwMode="auto">
          <a:xfrm>
            <a:off x="3646488" y="3578225"/>
            <a:ext cx="50800" cy="241300"/>
            <a:chOff x="1800225" y="2491351"/>
            <a:chExt cx="50800" cy="241300"/>
          </a:xfrm>
        </p:grpSpPr>
        <p:cxnSp>
          <p:nvCxnSpPr>
            <p:cNvPr id="13" name="Прямая соединительная линия 12"/>
            <p:cNvCxnSpPr/>
            <p:nvPr/>
          </p:nvCxnSpPr>
          <p:spPr>
            <a:xfrm rot="5400000">
              <a:off x="1679575" y="2612001"/>
              <a:ext cx="241300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rot="5400000">
              <a:off x="1730375" y="2612001"/>
              <a:ext cx="241300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Стрелка вправо 14"/>
          <p:cNvSpPr/>
          <p:nvPr/>
        </p:nvSpPr>
        <p:spPr>
          <a:xfrm>
            <a:off x="4156076" y="2398714"/>
            <a:ext cx="708025" cy="484187"/>
          </a:xfrm>
          <a:prstGeom prst="rightArrow">
            <a:avLst/>
          </a:prstGeom>
          <a:solidFill>
            <a:srgbClr val="BFBFB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 rot="5400000">
            <a:off x="2675732" y="3933032"/>
            <a:ext cx="708025" cy="484188"/>
          </a:xfrm>
          <a:prstGeom prst="rightArrow">
            <a:avLst/>
          </a:prstGeom>
          <a:solidFill>
            <a:srgbClr val="BFBFB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966913" y="5975351"/>
            <a:ext cx="6273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>
                <a:latin typeface="Arial" panose="020B0604020202020204" pitchFamily="34" charset="0"/>
                <a:cs typeface="Arial" panose="020B0604020202020204" pitchFamily="34" charset="0"/>
              </a:rPr>
              <a:t>Удовлетворенность физиологических потребностей: в чистом воздухе, воде, пище, тепле, отдыхе и т.п. 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2917826" y="4886326"/>
            <a:ext cx="535146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>
                <a:latin typeface="Arial" panose="020B0604020202020204" pitchFamily="34" charset="0"/>
                <a:cs typeface="Arial" panose="020B0604020202020204" pitchFamily="34" charset="0"/>
              </a:rPr>
              <a:t>Удовлетворенность потребностей в безопасности и защищенности: иметь постоянный источник доходов; жилье; мирные условия жизни; право на гарантированную пенсию; квалифицированную медицинскую помощь и т.п.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3914775" y="3859213"/>
            <a:ext cx="432593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>
                <a:latin typeface="Arial" panose="020B0604020202020204" pitchFamily="34" charset="0"/>
                <a:cs typeface="Arial" panose="020B0604020202020204" pitchFamily="34" charset="0"/>
              </a:rPr>
              <a:t>Удовлетворенность потребностей в социальных контактах: возможность устанавливать дружеские отношения в составе различных групп, принадлежать к различным организациям 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4864101" y="2476500"/>
            <a:ext cx="33766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>
                <a:latin typeface="Arial" panose="020B0604020202020204" pitchFamily="34" charset="0"/>
                <a:cs typeface="Arial" panose="020B0604020202020204" pitchFamily="34" charset="0"/>
              </a:rPr>
              <a:t>Удовлетворенность потребности в признании и уважении: приобретение власти, престижа, авторитета в каких-либо сферах жизни, общества, государства, семье, самоуважение и оценка личных достижений  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5940426" y="881063"/>
            <a:ext cx="229552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>
                <a:latin typeface="Arial" panose="020B0604020202020204" pitchFamily="34" charset="0"/>
                <a:cs typeface="Arial" panose="020B0604020202020204" pitchFamily="34" charset="0"/>
              </a:rPr>
              <a:t>Удовлетворенность потребности в самовыражении: раскрытие собственных способностей в творчестве, полная реализация внутреннего потенциала  </a:t>
            </a:r>
          </a:p>
        </p:txBody>
      </p:sp>
      <p:sp>
        <p:nvSpPr>
          <p:cNvPr id="24" name="Прямоугольный треугольник 23"/>
          <p:cNvSpPr/>
          <p:nvPr/>
        </p:nvSpPr>
        <p:spPr>
          <a:xfrm flipH="1">
            <a:off x="1619251" y="490539"/>
            <a:ext cx="6621463" cy="5946775"/>
          </a:xfrm>
          <a:prstGeom prst="rtTriangle">
            <a:avLst/>
          </a:prstGeom>
          <a:noFill/>
          <a:ln>
            <a:prstDash val="lg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4049" name="Oval 39"/>
          <p:cNvSpPr>
            <a:spLocks noChangeArrowheads="1"/>
          </p:cNvSpPr>
          <p:nvPr/>
        </p:nvSpPr>
        <p:spPr bwMode="auto">
          <a:xfrm>
            <a:off x="8662988" y="4603750"/>
            <a:ext cx="1600200" cy="1828800"/>
          </a:xfrm>
          <a:prstGeom prst="ellipse">
            <a:avLst/>
          </a:prstGeom>
          <a:noFill/>
          <a:ln w="19050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1600"/>
          </a:p>
        </p:txBody>
      </p:sp>
      <p:sp>
        <p:nvSpPr>
          <p:cNvPr id="44050" name="Oval 33"/>
          <p:cNvSpPr>
            <a:spLocks noChangeArrowheads="1"/>
          </p:cNvSpPr>
          <p:nvPr/>
        </p:nvSpPr>
        <p:spPr bwMode="auto">
          <a:xfrm>
            <a:off x="8662988" y="3719513"/>
            <a:ext cx="1600200" cy="1828800"/>
          </a:xfrm>
          <a:prstGeom prst="ellipse">
            <a:avLst/>
          </a:prstGeom>
          <a:noFill/>
          <a:ln w="19050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1600"/>
          </a:p>
        </p:txBody>
      </p:sp>
      <p:sp>
        <p:nvSpPr>
          <p:cNvPr id="44051" name="Text Box 55"/>
          <p:cNvSpPr txBox="1">
            <a:spLocks noChangeArrowheads="1"/>
          </p:cNvSpPr>
          <p:nvPr/>
        </p:nvSpPr>
        <p:spPr bwMode="auto">
          <a:xfrm>
            <a:off x="8653463" y="5548313"/>
            <a:ext cx="1600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1000" b="1">
                <a:solidFill>
                  <a:srgbClr val="FFFFFF"/>
                </a:solidFill>
              </a:rPr>
              <a:t>Б</a:t>
            </a:r>
            <a:r>
              <a:rPr lang="ru-RU" altLang="ru-RU" sz="1000" b="1"/>
              <a:t>иологиче</a:t>
            </a:r>
            <a:r>
              <a:rPr lang="ru-RU" altLang="ru-RU" sz="1000" b="1">
                <a:solidFill>
                  <a:srgbClr val="FFFFFF"/>
                </a:solidFill>
              </a:rPr>
              <a:t>ское</a:t>
            </a:r>
            <a:r>
              <a:rPr lang="ru-RU" altLang="ru-RU" sz="1000" b="1"/>
              <a:t> начало</a:t>
            </a:r>
          </a:p>
        </p:txBody>
      </p:sp>
      <p:sp>
        <p:nvSpPr>
          <p:cNvPr id="44052" name="Text Box 56"/>
          <p:cNvSpPr txBox="1">
            <a:spLocks noChangeArrowheads="1"/>
          </p:cNvSpPr>
          <p:nvPr/>
        </p:nvSpPr>
        <p:spPr bwMode="auto">
          <a:xfrm>
            <a:off x="8653463" y="4640263"/>
            <a:ext cx="1600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1000" b="1">
                <a:solidFill>
                  <a:srgbClr val="FFFFFF"/>
                </a:solidFill>
              </a:rPr>
              <a:t>Ф</a:t>
            </a:r>
            <a:r>
              <a:rPr lang="ru-RU" altLang="ru-RU" sz="1000" b="1"/>
              <a:t>изиол</a:t>
            </a:r>
            <a:r>
              <a:rPr lang="ru-RU" altLang="ru-RU" sz="1000" b="1">
                <a:solidFill>
                  <a:srgbClr val="FFFFFF"/>
                </a:solidFill>
              </a:rPr>
              <a:t>огическое</a:t>
            </a:r>
            <a:r>
              <a:rPr lang="ru-RU" altLang="ru-RU" sz="1000" b="1"/>
              <a:t> нач</a:t>
            </a:r>
            <a:r>
              <a:rPr lang="ru-RU" altLang="ru-RU" sz="1000" b="1">
                <a:solidFill>
                  <a:srgbClr val="FFFFFF"/>
                </a:solidFill>
              </a:rPr>
              <a:t>ало</a:t>
            </a:r>
          </a:p>
        </p:txBody>
      </p:sp>
      <p:sp>
        <p:nvSpPr>
          <p:cNvPr id="44053" name="Oval 27"/>
          <p:cNvSpPr>
            <a:spLocks noChangeArrowheads="1"/>
          </p:cNvSpPr>
          <p:nvPr/>
        </p:nvSpPr>
        <p:spPr bwMode="auto">
          <a:xfrm>
            <a:off x="8662988" y="2811463"/>
            <a:ext cx="1600200" cy="1828800"/>
          </a:xfrm>
          <a:prstGeom prst="ellipse">
            <a:avLst/>
          </a:prstGeom>
          <a:noFill/>
          <a:ln w="19050">
            <a:solidFill>
              <a:srgbClr val="00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1600"/>
          </a:p>
        </p:txBody>
      </p:sp>
      <p:sp>
        <p:nvSpPr>
          <p:cNvPr id="44054" name="Oval 9"/>
          <p:cNvSpPr>
            <a:spLocks noChangeArrowheads="1"/>
          </p:cNvSpPr>
          <p:nvPr/>
        </p:nvSpPr>
        <p:spPr bwMode="auto">
          <a:xfrm>
            <a:off x="8662988" y="1739900"/>
            <a:ext cx="1600200" cy="1828800"/>
          </a:xfrm>
          <a:prstGeom prst="ellipse">
            <a:avLst/>
          </a:prstGeom>
          <a:noFill/>
          <a:ln w="19050">
            <a:solidFill>
              <a:srgbClr val="00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1600"/>
          </a:p>
        </p:txBody>
      </p:sp>
      <p:sp>
        <p:nvSpPr>
          <p:cNvPr id="44055" name="Oval 45"/>
          <p:cNvSpPr>
            <a:spLocks noChangeArrowheads="1"/>
          </p:cNvSpPr>
          <p:nvPr/>
        </p:nvSpPr>
        <p:spPr bwMode="auto">
          <a:xfrm>
            <a:off x="8653463" y="688975"/>
            <a:ext cx="1600200" cy="18288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1600"/>
          </a:p>
        </p:txBody>
      </p:sp>
      <p:sp>
        <p:nvSpPr>
          <p:cNvPr id="44056" name="Text Box 59"/>
          <p:cNvSpPr txBox="1">
            <a:spLocks noChangeArrowheads="1"/>
          </p:cNvSpPr>
          <p:nvPr/>
        </p:nvSpPr>
        <p:spPr bwMode="auto">
          <a:xfrm>
            <a:off x="8662988" y="1443038"/>
            <a:ext cx="16002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1000" b="1">
                <a:solidFill>
                  <a:schemeClr val="bg1"/>
                </a:solidFill>
              </a:rPr>
              <a:t>Духовное на</a:t>
            </a:r>
            <a:r>
              <a:rPr lang="ru-RU" altLang="ru-RU" sz="1000" b="1"/>
              <a:t>чало</a:t>
            </a:r>
          </a:p>
        </p:txBody>
      </p:sp>
      <p:sp>
        <p:nvSpPr>
          <p:cNvPr id="44057" name="Text Box 58"/>
          <p:cNvSpPr txBox="1">
            <a:spLocks noChangeArrowheads="1"/>
          </p:cNvSpPr>
          <p:nvPr/>
        </p:nvSpPr>
        <p:spPr bwMode="auto">
          <a:xfrm>
            <a:off x="8662988" y="2517775"/>
            <a:ext cx="16002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1000" b="1">
                <a:solidFill>
                  <a:srgbClr val="FFFFFF"/>
                </a:solidFill>
              </a:rPr>
              <a:t>Социальное</a:t>
            </a:r>
            <a:r>
              <a:rPr lang="ru-RU" altLang="ru-RU" sz="1000" b="1"/>
              <a:t> начало</a:t>
            </a:r>
          </a:p>
        </p:txBody>
      </p:sp>
      <p:sp>
        <p:nvSpPr>
          <p:cNvPr id="44058" name="Text Box 57"/>
          <p:cNvSpPr txBox="1">
            <a:spLocks noChangeArrowheads="1"/>
          </p:cNvSpPr>
          <p:nvPr/>
        </p:nvSpPr>
        <p:spPr bwMode="auto">
          <a:xfrm>
            <a:off x="8662988" y="3595688"/>
            <a:ext cx="1600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1000" b="1">
                <a:solidFill>
                  <a:srgbClr val="FFFFFF"/>
                </a:solidFill>
              </a:rPr>
              <a:t>Психологичес</a:t>
            </a:r>
            <a:r>
              <a:rPr lang="ru-RU" altLang="ru-RU" sz="1000" b="1"/>
              <a:t>кое </a:t>
            </a:r>
            <a:r>
              <a:rPr lang="ru-RU" altLang="ru-RU" sz="1000" b="1">
                <a:solidFill>
                  <a:srgbClr val="FFFFFF"/>
                </a:solidFill>
              </a:rPr>
              <a:t>начало</a:t>
            </a:r>
          </a:p>
        </p:txBody>
      </p:sp>
      <p:sp>
        <p:nvSpPr>
          <p:cNvPr id="49" name="Стрелка вправо 48"/>
          <p:cNvSpPr/>
          <p:nvPr/>
        </p:nvSpPr>
        <p:spPr>
          <a:xfrm rot="5400000">
            <a:off x="1591470" y="4196558"/>
            <a:ext cx="1457325" cy="706437"/>
          </a:xfrm>
          <a:prstGeom prst="rightArrow">
            <a:avLst>
              <a:gd name="adj1" fmla="val 50000"/>
              <a:gd name="adj2" fmla="val 82207"/>
            </a:avLst>
          </a:prstGeom>
          <a:solidFill>
            <a:srgbClr val="BFBFB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0" name="Стрелка вправо 49"/>
          <p:cNvSpPr/>
          <p:nvPr/>
        </p:nvSpPr>
        <p:spPr>
          <a:xfrm>
            <a:off x="4135439" y="1423989"/>
            <a:ext cx="1457325" cy="706437"/>
          </a:xfrm>
          <a:prstGeom prst="rightArrow">
            <a:avLst>
              <a:gd name="adj1" fmla="val 50000"/>
              <a:gd name="adj2" fmla="val 82207"/>
            </a:avLst>
          </a:prstGeom>
          <a:solidFill>
            <a:srgbClr val="BFBFB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4061" name="TextBox 6"/>
          <p:cNvSpPr txBox="1">
            <a:spLocks noChangeArrowheads="1"/>
          </p:cNvSpPr>
          <p:nvPr/>
        </p:nvSpPr>
        <p:spPr bwMode="auto">
          <a:xfrm>
            <a:off x="1619250" y="166689"/>
            <a:ext cx="896143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b="1"/>
              <a:t>СООТНОШЕНИЕ МАТЕРИАЛЬНОГО И НЕМАТЕРИАЛЬНОГО СТИМУЛИРОВАНИЯ ПОДЧИНЕННЫХ В ДЕЯТЕЛЬНОСТИ РУКОВОДИТЕЛЯ</a:t>
            </a:r>
          </a:p>
        </p:txBody>
      </p:sp>
    </p:spTree>
    <p:extLst>
      <p:ext uri="{BB962C8B-B14F-4D97-AF65-F5344CB8AC3E}">
        <p14:creationId xmlns:p14="http://schemas.microsoft.com/office/powerpoint/2010/main" val="699471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5" grpId="0" animBg="1"/>
      <p:bldP spid="16" grpId="0" animBg="1"/>
      <p:bldP spid="17" grpId="0"/>
      <p:bldP spid="18" grpId="0"/>
      <p:bldP spid="19" grpId="0"/>
      <p:bldP spid="20" grpId="0"/>
      <p:bldP spid="21" grpId="0"/>
      <p:bldP spid="24" grpId="0" animBg="1"/>
      <p:bldP spid="49" grpId="0" animBg="1"/>
      <p:bldP spid="5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706170"/>
            <a:ext cx="10515600" cy="6151830"/>
          </a:xfrm>
        </p:spPr>
        <p:txBody>
          <a:bodyPr>
            <a:normAutofit fontScale="77500" lnSpcReduction="20000"/>
          </a:bodyPr>
          <a:lstStyle/>
          <a:p>
            <a:r>
              <a:rPr lang="ru-RU" sz="3400" b="1" dirty="0"/>
              <a:t>Особый интерес для менеджеров представляют теории трудовой мотивации.</a:t>
            </a:r>
          </a:p>
          <a:p>
            <a:r>
              <a:rPr lang="ru-RU" sz="3400" b="1" dirty="0"/>
              <a:t>Мотивационные факторы, в свою очередь, находятся в сложном взаимодействии с другими факторами — ситуативными, индивидуальными. </a:t>
            </a:r>
            <a:r>
              <a:rPr lang="ru-RU" sz="3400" b="1" u="sng" dirty="0"/>
              <a:t>К ситуативным характеристикам </a:t>
            </a:r>
            <a:r>
              <a:rPr lang="ru-RU" sz="3400" b="1" dirty="0"/>
              <a:t>относят организационные и социальные условия: количество работающего персонала, структура организации, психологический климат, отношения подчиненных к руководителю и т. п</a:t>
            </a:r>
          </a:p>
          <a:p>
            <a:r>
              <a:rPr lang="ru-RU" sz="3400" b="1" dirty="0"/>
              <a:t>Кроме того, на трудовую деятельность людей оказывают воздействие системы коммуникаций, иерархия власти и соподчинения, процедура принятия решений, характер взаимодействия членов группы. </a:t>
            </a:r>
          </a:p>
          <a:p>
            <a:r>
              <a:rPr lang="ru-RU" sz="3400" b="1" u="sng" dirty="0"/>
              <a:t>К индивидуальным характеристикам </a:t>
            </a:r>
            <a:r>
              <a:rPr lang="ru-RU" sz="3400" b="1" dirty="0"/>
              <a:t>относятся интересы, склонности, желания, установки, знания, умения, навыки, уровень интеллекта, коммуникабельность</a:t>
            </a:r>
          </a:p>
          <a:p>
            <a:r>
              <a:rPr lang="ru-RU" sz="3400" b="1" dirty="0"/>
              <a:t>Среди характеристик, обеспечивающих достижение успеха в деятельности руководителей и исполнителей, мотивационные являются наиболее существенными.</a:t>
            </a:r>
          </a:p>
          <a:p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838200" y="241069"/>
            <a:ext cx="10515600" cy="374073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2700" b="1" u="sng" cap="sm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700" b="1" u="sng" cap="sm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Теории трудовой мотивации</a:t>
            </a:r>
            <a:br>
              <a:rPr lang="ru-RU" cap="small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585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0"/>
            <a:ext cx="10515600" cy="6736080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/>
              <a:t>Одной из наиболее ранних теорий мотивации труда является теория Ф. У Тейлора.</a:t>
            </a:r>
          </a:p>
          <a:p>
            <a:r>
              <a:rPr lang="ru-RU" b="1" dirty="0"/>
              <a:t>Он применял один-единственный стимул— денежный, считая его самым естественным в мире. </a:t>
            </a:r>
          </a:p>
          <a:p>
            <a:r>
              <a:rPr lang="ru-RU" b="1" dirty="0"/>
              <a:t>Основное правило его работы — обращение к индивидуальному работнику.</a:t>
            </a:r>
          </a:p>
          <a:p>
            <a:r>
              <a:rPr lang="ru-RU" b="1" dirty="0"/>
              <a:t>Ф. Тейлор, разработавший </a:t>
            </a:r>
            <a:r>
              <a:rPr lang="ru-RU" b="1" i="1" dirty="0"/>
              <a:t>"концепцию экономического человека« отбрасывал в</a:t>
            </a:r>
            <a:r>
              <a:rPr lang="ru-RU" b="1" dirty="0"/>
              <a:t>се формы коллективного стимулирования.</a:t>
            </a:r>
          </a:p>
          <a:p>
            <a:r>
              <a:rPr lang="ru-RU" b="1" dirty="0"/>
              <a:t>Им использовалась система индивидуальной дифференциальной сдельщины, отбрасывающей слабых и средних рабочих, которые не могли конкурировать с наиболее сильными и выносливыми.</a:t>
            </a:r>
          </a:p>
          <a:p>
            <a:r>
              <a:rPr lang="ru-RU" b="1" dirty="0"/>
              <a:t>По мнению Ф. У. Тейлора, рабочий - есть не что иное как придаток работающей машины.</a:t>
            </a:r>
          </a:p>
          <a:p>
            <a:r>
              <a:rPr lang="ru-RU" b="1" dirty="0"/>
              <a:t> Видя в рабочем только исполнителя, для него не существовали такие понятия, как удовлетворенность трудом, творчество, эмоции работника.</a:t>
            </a:r>
          </a:p>
          <a:p>
            <a:r>
              <a:rPr lang="ru-RU" b="1" dirty="0"/>
              <a:t>Теория ф. Тейлора является примером ортодоксальной теории трудовой мотивации. </a:t>
            </a:r>
          </a:p>
          <a:p>
            <a:r>
              <a:rPr lang="ru-RU" b="1" dirty="0"/>
              <a:t>Она до сих еще используется до настоящего времени.</a:t>
            </a:r>
          </a:p>
        </p:txBody>
      </p:sp>
    </p:spTree>
    <p:extLst>
      <p:ext uri="{BB962C8B-B14F-4D97-AF65-F5344CB8AC3E}">
        <p14:creationId xmlns:p14="http://schemas.microsoft.com/office/powerpoint/2010/main" val="8918298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62550"/>
            <a:ext cx="10515600" cy="6595450"/>
          </a:xfrm>
        </p:spPr>
        <p:txBody>
          <a:bodyPr>
            <a:normAutofit/>
          </a:bodyPr>
          <a:lstStyle/>
          <a:p>
            <a:endParaRPr lang="ru-RU" dirty="0"/>
          </a:p>
          <a:p>
            <a:r>
              <a:rPr lang="ru-RU" sz="3200" b="1" dirty="0"/>
              <a:t>На смену теории Тейлора пришла "концепция человеческих отношений", автором которой был Э. </a:t>
            </a:r>
            <a:r>
              <a:rPr lang="ru-RU" sz="3200" b="1" dirty="0" err="1"/>
              <a:t>Мэйо</a:t>
            </a:r>
            <a:r>
              <a:rPr lang="ru-RU" sz="3200" b="1" dirty="0"/>
              <a:t>.</a:t>
            </a:r>
          </a:p>
          <a:p>
            <a:r>
              <a:rPr lang="ru-RU" sz="3200" b="1" dirty="0"/>
              <a:t>Э. </a:t>
            </a:r>
            <a:r>
              <a:rPr lang="ru-RU" sz="3200" b="1" dirty="0" err="1"/>
              <a:t>Мэйо</a:t>
            </a:r>
            <a:r>
              <a:rPr lang="ru-RU" sz="3200" b="1" dirty="0"/>
              <a:t> рассматривал свою концепцию как "совместный плод социологии и психологии". </a:t>
            </a:r>
          </a:p>
          <a:p>
            <a:r>
              <a:rPr lang="ru-RU" sz="3200" b="1" dirty="0"/>
              <a:t>Из этого определения возник термин "</a:t>
            </a:r>
            <a:r>
              <a:rPr lang="ru-RU" sz="3200" b="1" dirty="0" err="1"/>
              <a:t>психосоциология</a:t>
            </a:r>
            <a:r>
              <a:rPr lang="ru-RU" sz="3200" b="1" dirty="0"/>
              <a:t> предприятия". </a:t>
            </a:r>
          </a:p>
          <a:p>
            <a:r>
              <a:rPr lang="ru-RU" sz="3200" b="1" dirty="0"/>
              <a:t>Проведенный им эксперимент в </a:t>
            </a:r>
            <a:r>
              <a:rPr lang="ru-RU" sz="3200" b="1" dirty="0" err="1"/>
              <a:t>Хотторне</a:t>
            </a:r>
            <a:r>
              <a:rPr lang="ru-RU" sz="3200" b="1" dirty="0"/>
              <a:t> близ Чикаго показал, что можно повышать производительность труда и без вложения дополнительных денежных средств. "Человеческие отношения вскрыли золотую жилу в области стимулирования" 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08503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0"/>
            <a:ext cx="10515600" cy="7040880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/>
              <a:t>Абрахам </a:t>
            </a:r>
            <a:r>
              <a:rPr lang="ru-RU" b="1" dirty="0" err="1"/>
              <a:t>Маслоу</a:t>
            </a:r>
            <a:r>
              <a:rPr lang="ru-RU" b="1" dirty="0"/>
              <a:t> — известный американский психолог и психиатр, один из основателей гуманистической психологии. </a:t>
            </a:r>
          </a:p>
          <a:p>
            <a:r>
              <a:rPr lang="ru-RU" b="1" dirty="0"/>
              <a:t>Автор  "Иерархической модели потребностей«.</a:t>
            </a:r>
          </a:p>
          <a:p>
            <a:r>
              <a:rPr lang="ru-RU" b="1" dirty="0"/>
              <a:t>Им были выделены следующие виды потребностей-</a:t>
            </a:r>
          </a:p>
          <a:p>
            <a:r>
              <a:rPr lang="ru-RU" b="1" dirty="0"/>
              <a:t>1 </a:t>
            </a:r>
            <a:r>
              <a:rPr lang="ru-RU" b="1" i="1" dirty="0"/>
              <a:t>Физиологические потребности </a:t>
            </a:r>
            <a:r>
              <a:rPr lang="ru-RU" b="1" dirty="0"/>
              <a:t>(низший уровень) Они включают, потребности в воде, пище, жилище, отдыхе, сексе.</a:t>
            </a:r>
          </a:p>
          <a:p>
            <a:r>
              <a:rPr lang="ru-RU" b="1" dirty="0"/>
              <a:t>2.  </a:t>
            </a:r>
            <a:r>
              <a:rPr lang="ru-RU" b="1" i="1" dirty="0"/>
              <a:t>Потребности в безопасности и уверенности в будущем.</a:t>
            </a:r>
            <a:endParaRPr lang="ru-RU" b="1" dirty="0"/>
          </a:p>
          <a:p>
            <a:pPr marL="0" indent="0">
              <a:buNone/>
            </a:pPr>
            <a:r>
              <a:rPr lang="ru-RU" b="1" dirty="0"/>
              <a:t>Как и физиологические потребности, они относятся к числу базовых, основополагающих. Эти потребности понимают в расширительном смысле безопасность от физических и психологических угроз, а также уверенность в том, что физиологические потребности в будущем будут удовлетворены.</a:t>
            </a:r>
          </a:p>
          <a:p>
            <a:r>
              <a:rPr lang="ru-RU" b="1" dirty="0"/>
              <a:t>3.  </a:t>
            </a:r>
            <a:r>
              <a:rPr lang="ru-RU" b="1" i="1" dirty="0"/>
              <a:t>Социальные потребности </a:t>
            </a:r>
            <a:r>
              <a:rPr lang="ru-RU" b="1" dirty="0"/>
              <a:t>(потребности в причастности). Это потребность принадлежать определенной группе, быть понятым другими, в любви, социальном взаимодействии, привязанности, поддержке. Эти потребности А. Маслоу относил к потребностям роста.</a:t>
            </a:r>
          </a:p>
          <a:p>
            <a:r>
              <a:rPr lang="ru-RU" b="1" dirty="0"/>
              <a:t>4. </a:t>
            </a:r>
            <a:r>
              <a:rPr lang="ru-RU" b="1" i="1" dirty="0"/>
              <a:t>Потребности в уважении. </a:t>
            </a:r>
            <a:r>
              <a:rPr lang="ru-RU" b="1" dirty="0"/>
              <a:t>Они включают потребности в самоуважении, признании. Это также потребность роста.</a:t>
            </a:r>
          </a:p>
          <a:p>
            <a:r>
              <a:rPr lang="ru-RU" b="1" dirty="0"/>
              <a:t>5 </a:t>
            </a:r>
            <a:r>
              <a:rPr lang="ru-RU" b="1" i="1" dirty="0"/>
              <a:t>Потребности самовыражения </a:t>
            </a:r>
            <a:r>
              <a:rPr lang="ru-RU" b="1" dirty="0"/>
              <a:t>(</a:t>
            </a:r>
            <a:r>
              <a:rPr lang="ru-RU" b="1" dirty="0" err="1"/>
              <a:t>самоактуализации</a:t>
            </a:r>
            <a:r>
              <a:rPr lang="ru-RU" b="1" dirty="0"/>
              <a:t>). Это высший уровень потребностей. Он заключается в реализации своих потенциальных возможностей и росте как личности.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73214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313" y="534154"/>
            <a:ext cx="8284854" cy="5363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53706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98120"/>
            <a:ext cx="10515600" cy="6659879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/>
              <a:t>Все указанные выше потребности укладываются в строгую иерархическую структуру.</a:t>
            </a:r>
          </a:p>
          <a:p>
            <a:r>
              <a:rPr lang="ru-RU" b="1" dirty="0"/>
              <a:t> С точки зрения А. Маслоу, потребности вышележащих уровней могут быть удовлетворены только тогда, когда будут удовлетворены потребности нужды (т. е. физиологические потребности и потребности в безопасности). </a:t>
            </a:r>
          </a:p>
          <a:p>
            <a:r>
              <a:rPr lang="ru-RU" b="1" dirty="0"/>
              <a:t>Удовлетворения высшего уровня потребностей роста (самоуправление) достигает лишь относительно небольшая часть людей, поскольку здесь речь идет о творчестве, креативности, независимости, ответственности и других свойствах развитой личности.</a:t>
            </a:r>
          </a:p>
          <a:p>
            <a:r>
              <a:rPr lang="ru-RU" b="1" dirty="0"/>
              <a:t>Теория А </a:t>
            </a:r>
            <a:r>
              <a:rPr lang="ru-RU" b="1" dirty="0" err="1"/>
              <a:t>Маслоу</a:t>
            </a:r>
            <a:r>
              <a:rPr lang="ru-RU" b="1" dirty="0"/>
              <a:t> имела важное значение для управления организациями. </a:t>
            </a:r>
          </a:p>
          <a:p>
            <a:r>
              <a:rPr lang="ru-RU" b="1" dirty="0"/>
              <a:t>Чтобы правильно мотивировать своих подчиненных, руководитель должен знать потребности исполнителей, учитывать их, дать возможность удовлетворять их с тем, чтобы работник стремился выполнять не только личные но и общие цели, которые ставит организация.</a:t>
            </a:r>
          </a:p>
          <a:p>
            <a:r>
              <a:rPr lang="ru-RU" b="1" dirty="0"/>
              <a:t>Модель иерархии потребностей А. </a:t>
            </a:r>
            <a:r>
              <a:rPr lang="ru-RU" b="1" dirty="0" err="1"/>
              <a:t>Маслоу</a:t>
            </a:r>
            <a:r>
              <a:rPr lang="ru-RU" b="1" dirty="0"/>
              <a:t> в свое время подвергалась критике, однако ею пользуются и сейчас.</a:t>
            </a:r>
          </a:p>
        </p:txBody>
      </p:sp>
    </p:spTree>
    <p:extLst>
      <p:ext uri="{BB962C8B-B14F-4D97-AF65-F5344CB8AC3E}">
        <p14:creationId xmlns:p14="http://schemas.microsoft.com/office/powerpoint/2010/main" val="18823948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102" name="Группа 46"/>
          <p:cNvGrpSpPr>
            <a:grpSpLocks/>
          </p:cNvGrpSpPr>
          <p:nvPr/>
        </p:nvGrpSpPr>
        <p:grpSpPr bwMode="auto">
          <a:xfrm>
            <a:off x="514308" y="1493678"/>
            <a:ext cx="11315699" cy="2903537"/>
            <a:chOff x="-3" y="-3"/>
            <a:chExt cx="890" cy="7963"/>
          </a:xfrm>
        </p:grpSpPr>
        <p:grpSp>
          <p:nvGrpSpPr>
            <p:cNvPr id="33800" name="Группа 44"/>
            <p:cNvGrpSpPr>
              <a:grpSpLocks/>
            </p:cNvGrpSpPr>
            <p:nvPr/>
          </p:nvGrpSpPr>
          <p:grpSpPr bwMode="auto">
            <a:xfrm>
              <a:off x="0" y="0"/>
              <a:ext cx="884" cy="7957"/>
              <a:chOff x="0" y="0"/>
              <a:chExt cx="884" cy="7957"/>
            </a:xfrm>
          </p:grpSpPr>
          <p:grpSp>
            <p:nvGrpSpPr>
              <p:cNvPr id="33802" name="Группа 19"/>
              <p:cNvGrpSpPr>
                <a:grpSpLocks/>
              </p:cNvGrpSpPr>
              <p:nvPr/>
            </p:nvGrpSpPr>
            <p:grpSpPr bwMode="auto">
              <a:xfrm>
                <a:off x="0" y="0"/>
                <a:ext cx="442" cy="993"/>
                <a:chOff x="0" y="0"/>
                <a:chExt cx="442" cy="993"/>
              </a:xfrm>
            </p:grpSpPr>
            <p:sp>
              <p:nvSpPr>
                <p:cNvPr id="33838" name="Прямоуг. 18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442" cy="993"/>
                </a:xfrm>
                <a:prstGeom prst="rect">
                  <a:avLst/>
                </a:prstGeom>
                <a:solidFill>
                  <a:srgbClr val="D9D9D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folHlink"/>
                    </a:buClr>
                    <a:buSzPct val="60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SzPct val="5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SzPct val="55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600" b="1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600" b="1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600" b="1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600" b="1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600" b="1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ru-RU" altLang="ru-RU" sz="1600"/>
                </a:p>
              </p:txBody>
            </p:sp>
            <p:grpSp>
              <p:nvGrpSpPr>
                <p:cNvPr id="33839" name="Группа 17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442" cy="993"/>
                  <a:chOff x="0" y="0"/>
                  <a:chExt cx="442" cy="993"/>
                </a:xfrm>
              </p:grpSpPr>
              <p:sp>
                <p:nvSpPr>
                  <p:cNvPr id="33840" name="Прямоуг. 4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442" cy="993"/>
                  </a:xfrm>
                  <a:prstGeom prst="rect">
                    <a:avLst/>
                  </a:prstGeom>
                  <a:solidFill>
                    <a:srgbClr val="D9D9D9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lr>
                        <a:schemeClr val="folHlink"/>
                      </a:buClr>
                      <a:buSzPct val="60000"/>
                      <a:buFont typeface="Wingdings" panose="05000000000000000000" pitchFamily="2" charset="2"/>
                      <a:buChar char="n"/>
                      <a:defRPr sz="28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hlink"/>
                      </a:buClr>
                      <a:buSzPct val="55000"/>
                      <a:buFont typeface="Wingdings" panose="05000000000000000000" pitchFamily="2" charset="2"/>
                      <a:buChar char="n"/>
                      <a:defRPr sz="24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chemeClr val="folHlink"/>
                      </a:buClr>
                      <a:buSzPct val="50000"/>
                      <a:buFont typeface="Wingdings" panose="05000000000000000000" pitchFamily="2" charset="2"/>
                      <a:buChar char="n"/>
                      <a:defRPr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chemeClr val="accent2"/>
                      </a:buClr>
                      <a:buSzPct val="55000"/>
                      <a:buFont typeface="Wingdings" panose="05000000000000000000" pitchFamily="2" charset="2"/>
                      <a:buChar char="n"/>
                      <a:defRPr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chemeClr val="accent1"/>
                      </a:buClr>
                      <a:buSzPct val="50000"/>
                      <a:buFont typeface="Wingdings" panose="05000000000000000000" pitchFamily="2" charset="2"/>
                      <a:buChar char="n"/>
                      <a:defRPr sz="1600" b="1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50000"/>
                      <a:buFont typeface="Wingdings" panose="05000000000000000000" pitchFamily="2" charset="2"/>
                      <a:buChar char="n"/>
                      <a:defRPr sz="1600" b="1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50000"/>
                      <a:buFont typeface="Wingdings" panose="05000000000000000000" pitchFamily="2" charset="2"/>
                      <a:buChar char="n"/>
                      <a:defRPr sz="1600" b="1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50000"/>
                      <a:buFont typeface="Wingdings" panose="05000000000000000000" pitchFamily="2" charset="2"/>
                      <a:buChar char="n"/>
                      <a:defRPr sz="1600" b="1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50000"/>
                      <a:buFont typeface="Wingdings" panose="05000000000000000000" pitchFamily="2" charset="2"/>
                      <a:buChar char="n"/>
                      <a:defRPr sz="1600" b="1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ru-RU" altLang="ru-RU" sz="1800" b="1">
                        <a:solidFill>
                          <a:srgbClr val="000000"/>
                        </a:solidFill>
                        <a:ea typeface="Arial Unicode MS" panose="020B0604020202020204" pitchFamily="34" charset="-128"/>
                        <a:cs typeface="Arial Unicode MS" panose="020B0604020202020204" pitchFamily="34" charset="-128"/>
                      </a:rPr>
                      <a:t>Гигиенические</a:t>
                    </a:r>
                    <a:r>
                      <a:rPr lang="en-US" altLang="ru-RU" sz="1800" b="1">
                        <a:solidFill>
                          <a:srgbClr val="000000"/>
                        </a:solidFill>
                        <a:ea typeface="Arial Unicode MS" panose="020B0604020202020204" pitchFamily="34" charset="-128"/>
                        <a:cs typeface="Arial Unicode MS" panose="020B0604020202020204" pitchFamily="34" charset="-128"/>
                      </a:rPr>
                      <a:t> факторы</a:t>
                    </a:r>
                    <a:endParaRPr lang="en-US" altLang="ru-RU" sz="1800"/>
                  </a:p>
                </p:txBody>
              </p:sp>
              <p:sp>
                <p:nvSpPr>
                  <p:cNvPr id="33841" name="Прямоуг. 16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442" cy="993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lr>
                        <a:schemeClr val="folHlink"/>
                      </a:buClr>
                      <a:buSzPct val="60000"/>
                      <a:buFont typeface="Wingdings" panose="05000000000000000000" pitchFamily="2" charset="2"/>
                      <a:buChar char="n"/>
                      <a:defRPr sz="28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hlink"/>
                      </a:buClr>
                      <a:buSzPct val="55000"/>
                      <a:buFont typeface="Wingdings" panose="05000000000000000000" pitchFamily="2" charset="2"/>
                      <a:buChar char="n"/>
                      <a:defRPr sz="24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chemeClr val="folHlink"/>
                      </a:buClr>
                      <a:buSzPct val="50000"/>
                      <a:buFont typeface="Wingdings" panose="05000000000000000000" pitchFamily="2" charset="2"/>
                      <a:buChar char="n"/>
                      <a:defRPr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chemeClr val="accent2"/>
                      </a:buClr>
                      <a:buSzPct val="55000"/>
                      <a:buFont typeface="Wingdings" panose="05000000000000000000" pitchFamily="2" charset="2"/>
                      <a:buChar char="n"/>
                      <a:defRPr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chemeClr val="accent1"/>
                      </a:buClr>
                      <a:buSzPct val="50000"/>
                      <a:buFont typeface="Wingdings" panose="05000000000000000000" pitchFamily="2" charset="2"/>
                      <a:buChar char="n"/>
                      <a:defRPr sz="1600" b="1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50000"/>
                      <a:buFont typeface="Wingdings" panose="05000000000000000000" pitchFamily="2" charset="2"/>
                      <a:buChar char="n"/>
                      <a:defRPr sz="1600" b="1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50000"/>
                      <a:buFont typeface="Wingdings" panose="05000000000000000000" pitchFamily="2" charset="2"/>
                      <a:buChar char="n"/>
                      <a:defRPr sz="1600" b="1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50000"/>
                      <a:buFont typeface="Wingdings" panose="05000000000000000000" pitchFamily="2" charset="2"/>
                      <a:buChar char="n"/>
                      <a:defRPr sz="1600" b="1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50000"/>
                      <a:buFont typeface="Wingdings" panose="05000000000000000000" pitchFamily="2" charset="2"/>
                      <a:buChar char="n"/>
                      <a:defRPr sz="1600" b="1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ru-RU" altLang="ru-RU" sz="1600"/>
                  </a:p>
                </p:txBody>
              </p:sp>
            </p:grpSp>
          </p:grpSp>
          <p:grpSp>
            <p:nvGrpSpPr>
              <p:cNvPr id="33803" name="Группа 23"/>
              <p:cNvGrpSpPr>
                <a:grpSpLocks/>
              </p:cNvGrpSpPr>
              <p:nvPr/>
            </p:nvGrpSpPr>
            <p:grpSpPr bwMode="auto">
              <a:xfrm>
                <a:off x="442" y="0"/>
                <a:ext cx="442" cy="993"/>
                <a:chOff x="442" y="0"/>
                <a:chExt cx="442" cy="993"/>
              </a:xfrm>
            </p:grpSpPr>
            <p:sp>
              <p:nvSpPr>
                <p:cNvPr id="33834" name="Прямоуг. 22"/>
                <p:cNvSpPr>
                  <a:spLocks noChangeArrowheads="1"/>
                </p:cNvSpPr>
                <p:nvPr/>
              </p:nvSpPr>
              <p:spPr bwMode="auto">
                <a:xfrm>
                  <a:off x="442" y="0"/>
                  <a:ext cx="442" cy="993"/>
                </a:xfrm>
                <a:prstGeom prst="rect">
                  <a:avLst/>
                </a:prstGeom>
                <a:solidFill>
                  <a:srgbClr val="D9D9D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folHlink"/>
                    </a:buClr>
                    <a:buSzPct val="60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SzPct val="5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SzPct val="55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600" b="1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600" b="1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600" b="1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600" b="1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600" b="1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ru-RU" altLang="ru-RU" sz="1600"/>
                </a:p>
              </p:txBody>
            </p:sp>
            <p:grpSp>
              <p:nvGrpSpPr>
                <p:cNvPr id="33835" name="Группа 21"/>
                <p:cNvGrpSpPr>
                  <a:grpSpLocks/>
                </p:cNvGrpSpPr>
                <p:nvPr/>
              </p:nvGrpSpPr>
              <p:grpSpPr bwMode="auto">
                <a:xfrm>
                  <a:off x="442" y="0"/>
                  <a:ext cx="442" cy="993"/>
                  <a:chOff x="442" y="0"/>
                  <a:chExt cx="442" cy="993"/>
                </a:xfrm>
              </p:grpSpPr>
              <p:sp>
                <p:nvSpPr>
                  <p:cNvPr id="33836" name="Прямоуг. 5"/>
                  <p:cNvSpPr>
                    <a:spLocks noChangeArrowheads="1"/>
                  </p:cNvSpPr>
                  <p:nvPr/>
                </p:nvSpPr>
                <p:spPr bwMode="auto">
                  <a:xfrm>
                    <a:off x="442" y="0"/>
                    <a:ext cx="442" cy="993"/>
                  </a:xfrm>
                  <a:prstGeom prst="rect">
                    <a:avLst/>
                  </a:prstGeom>
                  <a:solidFill>
                    <a:srgbClr val="D9D9D9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lr>
                        <a:schemeClr val="folHlink"/>
                      </a:buClr>
                      <a:buSzPct val="60000"/>
                      <a:buFont typeface="Wingdings" panose="05000000000000000000" pitchFamily="2" charset="2"/>
                      <a:buChar char="n"/>
                      <a:defRPr sz="28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hlink"/>
                      </a:buClr>
                      <a:buSzPct val="55000"/>
                      <a:buFont typeface="Wingdings" panose="05000000000000000000" pitchFamily="2" charset="2"/>
                      <a:buChar char="n"/>
                      <a:defRPr sz="24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chemeClr val="folHlink"/>
                      </a:buClr>
                      <a:buSzPct val="50000"/>
                      <a:buFont typeface="Wingdings" panose="05000000000000000000" pitchFamily="2" charset="2"/>
                      <a:buChar char="n"/>
                      <a:defRPr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chemeClr val="accent2"/>
                      </a:buClr>
                      <a:buSzPct val="55000"/>
                      <a:buFont typeface="Wingdings" panose="05000000000000000000" pitchFamily="2" charset="2"/>
                      <a:buChar char="n"/>
                      <a:defRPr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chemeClr val="accent1"/>
                      </a:buClr>
                      <a:buSzPct val="50000"/>
                      <a:buFont typeface="Wingdings" panose="05000000000000000000" pitchFamily="2" charset="2"/>
                      <a:buChar char="n"/>
                      <a:defRPr sz="1600" b="1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50000"/>
                      <a:buFont typeface="Wingdings" panose="05000000000000000000" pitchFamily="2" charset="2"/>
                      <a:buChar char="n"/>
                      <a:defRPr sz="1600" b="1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50000"/>
                      <a:buFont typeface="Wingdings" panose="05000000000000000000" pitchFamily="2" charset="2"/>
                      <a:buChar char="n"/>
                      <a:defRPr sz="1600" b="1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50000"/>
                      <a:buFont typeface="Wingdings" panose="05000000000000000000" pitchFamily="2" charset="2"/>
                      <a:buChar char="n"/>
                      <a:defRPr sz="1600" b="1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50000"/>
                      <a:buFont typeface="Wingdings" panose="05000000000000000000" pitchFamily="2" charset="2"/>
                      <a:buChar char="n"/>
                      <a:defRPr sz="1600" b="1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en-US" altLang="ru-RU" sz="1800" b="1">
                        <a:solidFill>
                          <a:srgbClr val="000000"/>
                        </a:solidFill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rPr>
                      <a:t>Мотивирующие факторы</a:t>
                    </a:r>
                    <a:endParaRPr lang="en-US" altLang="ru-RU" sz="18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3837" name="Прямоуг. 20"/>
                  <p:cNvSpPr>
                    <a:spLocks noChangeArrowheads="1"/>
                  </p:cNvSpPr>
                  <p:nvPr/>
                </p:nvSpPr>
                <p:spPr bwMode="auto">
                  <a:xfrm>
                    <a:off x="442" y="0"/>
                    <a:ext cx="442" cy="993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lr>
                        <a:schemeClr val="folHlink"/>
                      </a:buClr>
                      <a:buSzPct val="60000"/>
                      <a:buFont typeface="Wingdings" panose="05000000000000000000" pitchFamily="2" charset="2"/>
                      <a:buChar char="n"/>
                      <a:defRPr sz="28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hlink"/>
                      </a:buClr>
                      <a:buSzPct val="55000"/>
                      <a:buFont typeface="Wingdings" panose="05000000000000000000" pitchFamily="2" charset="2"/>
                      <a:buChar char="n"/>
                      <a:defRPr sz="24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chemeClr val="folHlink"/>
                      </a:buClr>
                      <a:buSzPct val="50000"/>
                      <a:buFont typeface="Wingdings" panose="05000000000000000000" pitchFamily="2" charset="2"/>
                      <a:buChar char="n"/>
                      <a:defRPr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chemeClr val="accent2"/>
                      </a:buClr>
                      <a:buSzPct val="55000"/>
                      <a:buFont typeface="Wingdings" panose="05000000000000000000" pitchFamily="2" charset="2"/>
                      <a:buChar char="n"/>
                      <a:defRPr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chemeClr val="accent1"/>
                      </a:buClr>
                      <a:buSzPct val="50000"/>
                      <a:buFont typeface="Wingdings" panose="05000000000000000000" pitchFamily="2" charset="2"/>
                      <a:buChar char="n"/>
                      <a:defRPr sz="1600" b="1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50000"/>
                      <a:buFont typeface="Wingdings" panose="05000000000000000000" pitchFamily="2" charset="2"/>
                      <a:buChar char="n"/>
                      <a:defRPr sz="1600" b="1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50000"/>
                      <a:buFont typeface="Wingdings" panose="05000000000000000000" pitchFamily="2" charset="2"/>
                      <a:buChar char="n"/>
                      <a:defRPr sz="1600" b="1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50000"/>
                      <a:buFont typeface="Wingdings" panose="05000000000000000000" pitchFamily="2" charset="2"/>
                      <a:buChar char="n"/>
                      <a:defRPr sz="1600" b="1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50000"/>
                      <a:buFont typeface="Wingdings" panose="05000000000000000000" pitchFamily="2" charset="2"/>
                      <a:buChar char="n"/>
                      <a:defRPr sz="1600" b="1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ru-RU" altLang="ru-RU" sz="1600"/>
                  </a:p>
                </p:txBody>
              </p:sp>
            </p:grpSp>
          </p:grpSp>
          <p:grpSp>
            <p:nvGrpSpPr>
              <p:cNvPr id="33804" name="Группа 25"/>
              <p:cNvGrpSpPr>
                <a:grpSpLocks/>
              </p:cNvGrpSpPr>
              <p:nvPr/>
            </p:nvGrpSpPr>
            <p:grpSpPr bwMode="auto">
              <a:xfrm>
                <a:off x="0" y="993"/>
                <a:ext cx="442" cy="1370"/>
                <a:chOff x="0" y="993"/>
                <a:chExt cx="442" cy="1370"/>
              </a:xfrm>
            </p:grpSpPr>
            <p:sp>
              <p:nvSpPr>
                <p:cNvPr id="33832" name="Прямоуг. 6"/>
                <p:cNvSpPr>
                  <a:spLocks noChangeArrowheads="1"/>
                </p:cNvSpPr>
                <p:nvPr/>
              </p:nvSpPr>
              <p:spPr bwMode="auto">
                <a:xfrm>
                  <a:off x="0" y="993"/>
                  <a:ext cx="442" cy="137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folHlink"/>
                    </a:buClr>
                    <a:buSzPct val="60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SzPct val="5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SzPct val="55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600" b="1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600" b="1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600" b="1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600" b="1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600" b="1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ru-RU" sz="1600" b="1" dirty="0" err="1">
                      <a:solidFill>
                        <a:srgbClr val="000000"/>
                      </a:solidFill>
                      <a:ea typeface="Arial Unicode MS" panose="020B0604020202020204" pitchFamily="34" charset="-128"/>
                      <a:cs typeface="Arial Unicode MS" panose="020B0604020202020204" pitchFamily="34" charset="-128"/>
                    </a:rPr>
                    <a:t>Политика</a:t>
                  </a:r>
                  <a:r>
                    <a:rPr lang="en-US" altLang="ru-RU" sz="1600" b="1" dirty="0">
                      <a:solidFill>
                        <a:srgbClr val="000000"/>
                      </a:solidFill>
                      <a:ea typeface="Arial Unicode MS" panose="020B0604020202020204" pitchFamily="34" charset="-128"/>
                      <a:cs typeface="Arial Unicode MS" panose="020B0604020202020204" pitchFamily="34" charset="-128"/>
                    </a:rPr>
                    <a:t> </a:t>
                  </a:r>
                  <a:r>
                    <a:rPr lang="en-US" altLang="ru-RU" sz="1600" b="1" dirty="0" err="1">
                      <a:solidFill>
                        <a:srgbClr val="000000"/>
                      </a:solidFill>
                      <a:ea typeface="Arial Unicode MS" panose="020B0604020202020204" pitchFamily="34" charset="-128"/>
                      <a:cs typeface="Arial Unicode MS" panose="020B0604020202020204" pitchFamily="34" charset="-128"/>
                    </a:rPr>
                    <a:t>фирмы</a:t>
                  </a:r>
                  <a:r>
                    <a:rPr lang="en-US" altLang="ru-RU" sz="1600" b="1" dirty="0">
                      <a:solidFill>
                        <a:srgbClr val="000000"/>
                      </a:solidFill>
                      <a:ea typeface="Arial Unicode MS" panose="020B0604020202020204" pitchFamily="34" charset="-128"/>
                      <a:cs typeface="Arial Unicode MS" panose="020B0604020202020204" pitchFamily="34" charset="-128"/>
                    </a:rPr>
                    <a:t> и </a:t>
                  </a:r>
                  <a:r>
                    <a:rPr lang="en-US" altLang="ru-RU" sz="1600" b="1" dirty="0" err="1">
                      <a:solidFill>
                        <a:srgbClr val="000000"/>
                      </a:solidFill>
                      <a:ea typeface="Arial Unicode MS" panose="020B0604020202020204" pitchFamily="34" charset="-128"/>
                      <a:cs typeface="Arial Unicode MS" panose="020B0604020202020204" pitchFamily="34" charset="-128"/>
                    </a:rPr>
                    <a:t>администрации</a:t>
                  </a:r>
                  <a:endParaRPr lang="en-US" altLang="ru-RU" sz="1600" b="1" dirty="0"/>
                </a:p>
              </p:txBody>
            </p:sp>
            <p:sp>
              <p:nvSpPr>
                <p:cNvPr id="33833" name="Прямоуг. 24"/>
                <p:cNvSpPr>
                  <a:spLocks noChangeArrowheads="1"/>
                </p:cNvSpPr>
                <p:nvPr/>
              </p:nvSpPr>
              <p:spPr bwMode="auto">
                <a:xfrm>
                  <a:off x="0" y="993"/>
                  <a:ext cx="442" cy="137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folHlink"/>
                    </a:buClr>
                    <a:buSzPct val="60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SzPct val="5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SzPct val="55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600" b="1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600" b="1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600" b="1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600" b="1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600" b="1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ru-RU" altLang="ru-RU" sz="1600"/>
                </a:p>
              </p:txBody>
            </p:sp>
          </p:grpSp>
          <p:grpSp>
            <p:nvGrpSpPr>
              <p:cNvPr id="33805" name="Группа 27"/>
              <p:cNvGrpSpPr>
                <a:grpSpLocks/>
              </p:cNvGrpSpPr>
              <p:nvPr/>
            </p:nvGrpSpPr>
            <p:grpSpPr bwMode="auto">
              <a:xfrm>
                <a:off x="442" y="993"/>
                <a:ext cx="442" cy="1370"/>
                <a:chOff x="442" y="993"/>
                <a:chExt cx="442" cy="1370"/>
              </a:xfrm>
            </p:grpSpPr>
            <p:sp>
              <p:nvSpPr>
                <p:cNvPr id="33830" name="Прямоуг. 7"/>
                <p:cNvSpPr>
                  <a:spLocks noChangeArrowheads="1"/>
                </p:cNvSpPr>
                <p:nvPr/>
              </p:nvSpPr>
              <p:spPr bwMode="auto">
                <a:xfrm>
                  <a:off x="442" y="993"/>
                  <a:ext cx="442" cy="137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folHlink"/>
                    </a:buClr>
                    <a:buSzPct val="60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SzPct val="5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SzPct val="55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600" b="1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600" b="1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600" b="1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600" b="1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600" b="1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ru-RU" sz="1600" b="1">
                      <a:solidFill>
                        <a:srgbClr val="000000"/>
                      </a:solidFill>
                      <a:ea typeface="Arial Unicode MS" panose="020B0604020202020204" pitchFamily="34" charset="-128"/>
                      <a:cs typeface="Arial Unicode MS" panose="020B0604020202020204" pitchFamily="34" charset="-128"/>
                    </a:rPr>
                    <a:t>Успех</a:t>
                  </a:r>
                </a:p>
              </p:txBody>
            </p:sp>
            <p:sp>
              <p:nvSpPr>
                <p:cNvPr id="33831" name="Прямоуг. 26"/>
                <p:cNvSpPr>
                  <a:spLocks noChangeArrowheads="1"/>
                </p:cNvSpPr>
                <p:nvPr/>
              </p:nvSpPr>
              <p:spPr bwMode="auto">
                <a:xfrm>
                  <a:off x="442" y="993"/>
                  <a:ext cx="442" cy="137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folHlink"/>
                    </a:buClr>
                    <a:buSzPct val="60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SzPct val="5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SzPct val="55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600" b="1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600" b="1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600" b="1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600" b="1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600" b="1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ru-RU" altLang="ru-RU" sz="1600"/>
                </a:p>
              </p:txBody>
            </p:sp>
          </p:grpSp>
          <p:grpSp>
            <p:nvGrpSpPr>
              <p:cNvPr id="33806" name="Группа 29"/>
              <p:cNvGrpSpPr>
                <a:grpSpLocks/>
              </p:cNvGrpSpPr>
              <p:nvPr/>
            </p:nvGrpSpPr>
            <p:grpSpPr bwMode="auto">
              <a:xfrm>
                <a:off x="0" y="2363"/>
                <a:ext cx="442" cy="970"/>
                <a:chOff x="0" y="2363"/>
                <a:chExt cx="442" cy="970"/>
              </a:xfrm>
            </p:grpSpPr>
            <p:sp>
              <p:nvSpPr>
                <p:cNvPr id="33828" name="Прямоуг. 8"/>
                <p:cNvSpPr>
                  <a:spLocks noChangeArrowheads="1"/>
                </p:cNvSpPr>
                <p:nvPr/>
              </p:nvSpPr>
              <p:spPr bwMode="auto">
                <a:xfrm>
                  <a:off x="0" y="2363"/>
                  <a:ext cx="442" cy="97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folHlink"/>
                    </a:buClr>
                    <a:buSzPct val="60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SzPct val="5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SzPct val="55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600" b="1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600" b="1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600" b="1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600" b="1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600" b="1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ru-RU" sz="1600" b="1">
                      <a:solidFill>
                        <a:srgbClr val="000000"/>
                      </a:solidFill>
                      <a:ea typeface="Arial Unicode MS" panose="020B0604020202020204" pitchFamily="34" charset="-128"/>
                      <a:cs typeface="Arial Unicode MS" panose="020B0604020202020204" pitchFamily="34" charset="-128"/>
                    </a:rPr>
                    <a:t>Условия работы</a:t>
                  </a:r>
                </a:p>
              </p:txBody>
            </p:sp>
            <p:sp>
              <p:nvSpPr>
                <p:cNvPr id="33829" name="Прямоуг. 28"/>
                <p:cNvSpPr>
                  <a:spLocks noChangeArrowheads="1"/>
                </p:cNvSpPr>
                <p:nvPr/>
              </p:nvSpPr>
              <p:spPr bwMode="auto">
                <a:xfrm>
                  <a:off x="0" y="2363"/>
                  <a:ext cx="442" cy="97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folHlink"/>
                    </a:buClr>
                    <a:buSzPct val="60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SzPct val="5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SzPct val="55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600" b="1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600" b="1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600" b="1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600" b="1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600" b="1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ru-RU" altLang="ru-RU" sz="1600"/>
                </a:p>
              </p:txBody>
            </p:sp>
          </p:grpSp>
          <p:grpSp>
            <p:nvGrpSpPr>
              <p:cNvPr id="33807" name="Группа 31"/>
              <p:cNvGrpSpPr>
                <a:grpSpLocks/>
              </p:cNvGrpSpPr>
              <p:nvPr/>
            </p:nvGrpSpPr>
            <p:grpSpPr bwMode="auto">
              <a:xfrm>
                <a:off x="442" y="2363"/>
                <a:ext cx="442" cy="970"/>
                <a:chOff x="442" y="2363"/>
                <a:chExt cx="442" cy="970"/>
              </a:xfrm>
            </p:grpSpPr>
            <p:sp>
              <p:nvSpPr>
                <p:cNvPr id="33826" name="Прямоуг. 9"/>
                <p:cNvSpPr>
                  <a:spLocks noChangeArrowheads="1"/>
                </p:cNvSpPr>
                <p:nvPr/>
              </p:nvSpPr>
              <p:spPr bwMode="auto">
                <a:xfrm>
                  <a:off x="442" y="2363"/>
                  <a:ext cx="442" cy="97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folHlink"/>
                    </a:buClr>
                    <a:buSzPct val="60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SzPct val="5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SzPct val="55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600" b="1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600" b="1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600" b="1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600" b="1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600" b="1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ru-RU" sz="1600" b="1">
                      <a:solidFill>
                        <a:srgbClr val="000000"/>
                      </a:solidFill>
                      <a:ea typeface="Arial Unicode MS" panose="020B0604020202020204" pitchFamily="34" charset="-128"/>
                      <a:cs typeface="Arial Unicode MS" panose="020B0604020202020204" pitchFamily="34" charset="-128"/>
                    </a:rPr>
                    <a:t>Продвижение по службе</a:t>
                  </a:r>
                </a:p>
              </p:txBody>
            </p:sp>
            <p:sp>
              <p:nvSpPr>
                <p:cNvPr id="33827" name="Прямоуг. 30"/>
                <p:cNvSpPr>
                  <a:spLocks noChangeArrowheads="1"/>
                </p:cNvSpPr>
                <p:nvPr/>
              </p:nvSpPr>
              <p:spPr bwMode="auto">
                <a:xfrm>
                  <a:off x="442" y="2363"/>
                  <a:ext cx="442" cy="97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folHlink"/>
                    </a:buClr>
                    <a:buSzPct val="60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SzPct val="5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SzPct val="55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600" b="1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600" b="1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600" b="1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600" b="1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600" b="1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ru-RU" altLang="ru-RU" sz="1600"/>
                </a:p>
              </p:txBody>
            </p:sp>
          </p:grpSp>
          <p:grpSp>
            <p:nvGrpSpPr>
              <p:cNvPr id="33808" name="Группа 33"/>
              <p:cNvGrpSpPr>
                <a:grpSpLocks/>
              </p:cNvGrpSpPr>
              <p:nvPr/>
            </p:nvGrpSpPr>
            <p:grpSpPr bwMode="auto">
              <a:xfrm>
                <a:off x="0" y="3333"/>
                <a:ext cx="442" cy="1391"/>
                <a:chOff x="0" y="3333"/>
                <a:chExt cx="442" cy="1391"/>
              </a:xfrm>
            </p:grpSpPr>
            <p:sp>
              <p:nvSpPr>
                <p:cNvPr id="33824" name="Прямоуг. 10"/>
                <p:cNvSpPr>
                  <a:spLocks noChangeArrowheads="1"/>
                </p:cNvSpPr>
                <p:nvPr/>
              </p:nvSpPr>
              <p:spPr bwMode="auto">
                <a:xfrm>
                  <a:off x="0" y="3333"/>
                  <a:ext cx="442" cy="13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folHlink"/>
                    </a:buClr>
                    <a:buSzPct val="60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SzPct val="5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SzPct val="55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600" b="1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600" b="1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600" b="1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600" b="1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600" b="1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ru-RU" sz="1600" b="1">
                      <a:solidFill>
                        <a:srgbClr val="000000"/>
                      </a:solidFill>
                      <a:ea typeface="Arial Unicode MS" panose="020B0604020202020204" pitchFamily="34" charset="-128"/>
                      <a:cs typeface="Arial Unicode MS" panose="020B0604020202020204" pitchFamily="34" charset="-128"/>
                    </a:rPr>
                    <a:t>Заработок</a:t>
                  </a:r>
                </a:p>
              </p:txBody>
            </p:sp>
            <p:sp>
              <p:nvSpPr>
                <p:cNvPr id="33825" name="Прямоуг. 32"/>
                <p:cNvSpPr>
                  <a:spLocks noChangeArrowheads="1"/>
                </p:cNvSpPr>
                <p:nvPr/>
              </p:nvSpPr>
              <p:spPr bwMode="auto">
                <a:xfrm>
                  <a:off x="0" y="3333"/>
                  <a:ext cx="442" cy="139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folHlink"/>
                    </a:buClr>
                    <a:buSzPct val="60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SzPct val="5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SzPct val="55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600" b="1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600" b="1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600" b="1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600" b="1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600" b="1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ru-RU" altLang="ru-RU" sz="1600"/>
                </a:p>
              </p:txBody>
            </p:sp>
          </p:grpSp>
          <p:grpSp>
            <p:nvGrpSpPr>
              <p:cNvPr id="33809" name="Группа 35"/>
              <p:cNvGrpSpPr>
                <a:grpSpLocks/>
              </p:cNvGrpSpPr>
              <p:nvPr/>
            </p:nvGrpSpPr>
            <p:grpSpPr bwMode="auto">
              <a:xfrm>
                <a:off x="442" y="3333"/>
                <a:ext cx="442" cy="1391"/>
                <a:chOff x="442" y="3333"/>
                <a:chExt cx="442" cy="1391"/>
              </a:xfrm>
            </p:grpSpPr>
            <p:sp>
              <p:nvSpPr>
                <p:cNvPr id="33822" name="Прямоуг. 11"/>
                <p:cNvSpPr>
                  <a:spLocks noChangeArrowheads="1"/>
                </p:cNvSpPr>
                <p:nvPr/>
              </p:nvSpPr>
              <p:spPr bwMode="auto">
                <a:xfrm>
                  <a:off x="442" y="3333"/>
                  <a:ext cx="442" cy="13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folHlink"/>
                    </a:buClr>
                    <a:buSzPct val="60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SzPct val="5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SzPct val="55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600" b="1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600" b="1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600" b="1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600" b="1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600" b="1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ru-RU" sz="1600" b="1">
                      <a:solidFill>
                        <a:srgbClr val="000000"/>
                      </a:solidFill>
                      <a:ea typeface="Arial Unicode MS" panose="020B0604020202020204" pitchFamily="34" charset="-128"/>
                      <a:cs typeface="Arial Unicode MS" panose="020B0604020202020204" pitchFamily="34" charset="-128"/>
                    </a:rPr>
                    <a:t>Признание и одобрение результата</a:t>
                  </a:r>
                </a:p>
              </p:txBody>
            </p:sp>
            <p:sp>
              <p:nvSpPr>
                <p:cNvPr id="33823" name="Прямоуг. 34"/>
                <p:cNvSpPr>
                  <a:spLocks noChangeArrowheads="1"/>
                </p:cNvSpPr>
                <p:nvPr/>
              </p:nvSpPr>
              <p:spPr bwMode="auto">
                <a:xfrm>
                  <a:off x="442" y="3333"/>
                  <a:ext cx="442" cy="139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folHlink"/>
                    </a:buClr>
                    <a:buSzPct val="60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SzPct val="5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SzPct val="55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600" b="1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600" b="1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600" b="1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600" b="1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600" b="1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ru-RU" altLang="ru-RU" sz="1600"/>
                </a:p>
              </p:txBody>
            </p:sp>
          </p:grpSp>
          <p:grpSp>
            <p:nvGrpSpPr>
              <p:cNvPr id="33810" name="Группа 37"/>
              <p:cNvGrpSpPr>
                <a:grpSpLocks/>
              </p:cNvGrpSpPr>
              <p:nvPr/>
            </p:nvGrpSpPr>
            <p:grpSpPr bwMode="auto">
              <a:xfrm>
                <a:off x="0" y="4724"/>
                <a:ext cx="442" cy="1333"/>
                <a:chOff x="0" y="4724"/>
                <a:chExt cx="442" cy="1333"/>
              </a:xfrm>
            </p:grpSpPr>
            <p:sp>
              <p:nvSpPr>
                <p:cNvPr id="33820" name="Прямоуг. 12"/>
                <p:cNvSpPr>
                  <a:spLocks noChangeArrowheads="1"/>
                </p:cNvSpPr>
                <p:nvPr/>
              </p:nvSpPr>
              <p:spPr bwMode="auto">
                <a:xfrm>
                  <a:off x="0" y="4724"/>
                  <a:ext cx="442" cy="13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folHlink"/>
                    </a:buClr>
                    <a:buSzPct val="60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SzPct val="5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SzPct val="55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600" b="1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600" b="1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600" b="1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600" b="1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600" b="1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ru-RU" sz="1600" b="1">
                      <a:solidFill>
                        <a:srgbClr val="000000"/>
                      </a:solidFill>
                      <a:ea typeface="Arial Unicode MS" panose="020B0604020202020204" pitchFamily="34" charset="-128"/>
                      <a:cs typeface="Arial Unicode MS" panose="020B0604020202020204" pitchFamily="34" charset="-128"/>
                    </a:rPr>
                    <a:t>Межличностные</a:t>
                  </a:r>
                  <a:r>
                    <a:rPr lang="en-US" altLang="ru-RU" sz="1000">
                      <a:solidFill>
                        <a:srgbClr val="000000"/>
                      </a:solidFill>
                      <a:latin typeface="Arial Unicode MS" panose="020B0604020202020204" pitchFamily="34" charset="-128"/>
                      <a:ea typeface="Arial Unicode MS" panose="020B0604020202020204" pitchFamily="34" charset="-128"/>
                      <a:cs typeface="Arial Unicode MS" panose="020B0604020202020204" pitchFamily="34" charset="-128"/>
                    </a:rPr>
                    <a:t> </a:t>
                  </a:r>
                  <a:r>
                    <a:rPr lang="en-US" altLang="ru-RU" sz="1600" b="1">
                      <a:solidFill>
                        <a:srgbClr val="000000"/>
                      </a:solidFill>
                      <a:ea typeface="Arial Unicode MS" panose="020B0604020202020204" pitchFamily="34" charset="-128"/>
                      <a:cs typeface="Arial Unicode MS" panose="020B0604020202020204" pitchFamily="34" charset="-128"/>
                    </a:rPr>
                    <a:t>отношения</a:t>
                  </a:r>
                </a:p>
              </p:txBody>
            </p:sp>
            <p:sp>
              <p:nvSpPr>
                <p:cNvPr id="33821" name="Прямоуг. 36"/>
                <p:cNvSpPr>
                  <a:spLocks noChangeArrowheads="1"/>
                </p:cNvSpPr>
                <p:nvPr/>
              </p:nvSpPr>
              <p:spPr bwMode="auto">
                <a:xfrm>
                  <a:off x="0" y="4724"/>
                  <a:ext cx="442" cy="13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folHlink"/>
                    </a:buClr>
                    <a:buSzPct val="60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SzPct val="5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SzPct val="55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600" b="1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600" b="1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600" b="1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600" b="1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600" b="1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ru-RU" altLang="ru-RU" sz="1600"/>
                </a:p>
              </p:txBody>
            </p:sp>
          </p:grpSp>
          <p:grpSp>
            <p:nvGrpSpPr>
              <p:cNvPr id="33811" name="Группа 39"/>
              <p:cNvGrpSpPr>
                <a:grpSpLocks/>
              </p:cNvGrpSpPr>
              <p:nvPr/>
            </p:nvGrpSpPr>
            <p:grpSpPr bwMode="auto">
              <a:xfrm>
                <a:off x="442" y="4724"/>
                <a:ext cx="442" cy="1333"/>
                <a:chOff x="442" y="4724"/>
                <a:chExt cx="442" cy="1333"/>
              </a:xfrm>
            </p:grpSpPr>
            <p:sp>
              <p:nvSpPr>
                <p:cNvPr id="33818" name="Прямоуг. 13"/>
                <p:cNvSpPr>
                  <a:spLocks noChangeArrowheads="1"/>
                </p:cNvSpPr>
                <p:nvPr/>
              </p:nvSpPr>
              <p:spPr bwMode="auto">
                <a:xfrm>
                  <a:off x="442" y="4724"/>
                  <a:ext cx="442" cy="13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folHlink"/>
                    </a:buClr>
                    <a:buSzPct val="60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SzPct val="5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SzPct val="55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600" b="1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600" b="1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600" b="1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600" b="1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600" b="1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ru-RU" sz="1600" b="1">
                      <a:solidFill>
                        <a:srgbClr val="000000"/>
                      </a:solidFill>
                      <a:ea typeface="Arial Unicode MS" panose="020B0604020202020204" pitchFamily="34" charset="-128"/>
                      <a:cs typeface="Arial Unicode MS" panose="020B0604020202020204" pitchFamily="34" charset="-128"/>
                    </a:rPr>
                    <a:t>Высокая</a:t>
                  </a:r>
                  <a:r>
                    <a:rPr lang="en-US" altLang="ru-RU" sz="1000">
                      <a:solidFill>
                        <a:srgbClr val="000000"/>
                      </a:solidFill>
                      <a:latin typeface="Arial Unicode MS" panose="020B0604020202020204" pitchFamily="34" charset="-128"/>
                      <a:ea typeface="Arial Unicode MS" panose="020B0604020202020204" pitchFamily="34" charset="-128"/>
                      <a:cs typeface="Arial Unicode MS" panose="020B0604020202020204" pitchFamily="34" charset="-128"/>
                    </a:rPr>
                    <a:t> </a:t>
                  </a:r>
                  <a:r>
                    <a:rPr lang="en-US" altLang="ru-RU" sz="1600" b="1">
                      <a:solidFill>
                        <a:srgbClr val="000000"/>
                      </a:solidFill>
                      <a:ea typeface="Arial Unicode MS" panose="020B0604020202020204" pitchFamily="34" charset="-128"/>
                      <a:cs typeface="Arial Unicode MS" panose="020B0604020202020204" pitchFamily="34" charset="-128"/>
                    </a:rPr>
                    <a:t>степень ответственности</a:t>
                  </a:r>
                </a:p>
              </p:txBody>
            </p:sp>
            <p:sp>
              <p:nvSpPr>
                <p:cNvPr id="33819" name="Прямоуг. 38"/>
                <p:cNvSpPr>
                  <a:spLocks noChangeArrowheads="1"/>
                </p:cNvSpPr>
                <p:nvPr/>
              </p:nvSpPr>
              <p:spPr bwMode="auto">
                <a:xfrm>
                  <a:off x="442" y="4724"/>
                  <a:ext cx="442" cy="13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folHlink"/>
                    </a:buClr>
                    <a:buSzPct val="60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SzPct val="5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SzPct val="55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600" b="1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600" b="1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600" b="1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600" b="1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600" b="1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ru-RU" altLang="ru-RU" sz="1600"/>
                </a:p>
              </p:txBody>
            </p:sp>
          </p:grpSp>
          <p:grpSp>
            <p:nvGrpSpPr>
              <p:cNvPr id="33812" name="Группа 41"/>
              <p:cNvGrpSpPr>
                <a:grpSpLocks/>
              </p:cNvGrpSpPr>
              <p:nvPr/>
            </p:nvGrpSpPr>
            <p:grpSpPr bwMode="auto">
              <a:xfrm>
                <a:off x="0" y="6057"/>
                <a:ext cx="442" cy="1900"/>
                <a:chOff x="0" y="6057"/>
                <a:chExt cx="442" cy="1900"/>
              </a:xfrm>
            </p:grpSpPr>
            <p:sp>
              <p:nvSpPr>
                <p:cNvPr id="33816" name="Прямоуг. 14"/>
                <p:cNvSpPr>
                  <a:spLocks noChangeArrowheads="1"/>
                </p:cNvSpPr>
                <p:nvPr/>
              </p:nvSpPr>
              <p:spPr bwMode="auto">
                <a:xfrm>
                  <a:off x="0" y="6057"/>
                  <a:ext cx="442" cy="19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folHlink"/>
                    </a:buClr>
                    <a:buSzPct val="60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SzPct val="5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SzPct val="55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600" b="1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600" b="1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600" b="1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600" b="1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600" b="1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ru-RU" sz="1600" b="1">
                      <a:solidFill>
                        <a:srgbClr val="000000"/>
                      </a:solidFill>
                      <a:ea typeface="Arial Unicode MS" panose="020B0604020202020204" pitchFamily="34" charset="-128"/>
                      <a:cs typeface="Arial Unicode MS" panose="020B0604020202020204" pitchFamily="34" charset="-128"/>
                    </a:rPr>
                    <a:t>Степень непосредственного контроля за работой</a:t>
                  </a:r>
                </a:p>
              </p:txBody>
            </p:sp>
            <p:sp>
              <p:nvSpPr>
                <p:cNvPr id="33817" name="Прямоуг. 40"/>
                <p:cNvSpPr>
                  <a:spLocks noChangeArrowheads="1"/>
                </p:cNvSpPr>
                <p:nvPr/>
              </p:nvSpPr>
              <p:spPr bwMode="auto">
                <a:xfrm>
                  <a:off x="0" y="6057"/>
                  <a:ext cx="442" cy="190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folHlink"/>
                    </a:buClr>
                    <a:buSzPct val="60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SzPct val="5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SzPct val="55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600" b="1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600" b="1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600" b="1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600" b="1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600" b="1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ru-RU" altLang="ru-RU" sz="1600"/>
                </a:p>
              </p:txBody>
            </p:sp>
          </p:grpSp>
          <p:grpSp>
            <p:nvGrpSpPr>
              <p:cNvPr id="33813" name="Группа 43"/>
              <p:cNvGrpSpPr>
                <a:grpSpLocks/>
              </p:cNvGrpSpPr>
              <p:nvPr/>
            </p:nvGrpSpPr>
            <p:grpSpPr bwMode="auto">
              <a:xfrm>
                <a:off x="442" y="6057"/>
                <a:ext cx="442" cy="1900"/>
                <a:chOff x="442" y="6057"/>
                <a:chExt cx="442" cy="1900"/>
              </a:xfrm>
            </p:grpSpPr>
            <p:sp>
              <p:nvSpPr>
                <p:cNvPr id="33814" name="Прямоуг. 15"/>
                <p:cNvSpPr>
                  <a:spLocks noChangeArrowheads="1"/>
                </p:cNvSpPr>
                <p:nvPr/>
              </p:nvSpPr>
              <p:spPr bwMode="auto">
                <a:xfrm>
                  <a:off x="442" y="6057"/>
                  <a:ext cx="442" cy="19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folHlink"/>
                    </a:buClr>
                    <a:buSzPct val="60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SzPct val="5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SzPct val="55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600" b="1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600" b="1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600" b="1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600" b="1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600" b="1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ru-RU" sz="1600" b="1">
                      <a:solidFill>
                        <a:srgbClr val="000000"/>
                      </a:solidFill>
                      <a:ea typeface="Arial Unicode MS" panose="020B0604020202020204" pitchFamily="34" charset="-128"/>
                      <a:cs typeface="Arial Unicode MS" panose="020B0604020202020204" pitchFamily="34" charset="-128"/>
                    </a:rPr>
                    <a:t>Возможность творческого и делового роста</a:t>
                  </a:r>
                </a:p>
              </p:txBody>
            </p:sp>
            <p:sp>
              <p:nvSpPr>
                <p:cNvPr id="33815" name="Прямоуг. 42"/>
                <p:cNvSpPr>
                  <a:spLocks noChangeArrowheads="1"/>
                </p:cNvSpPr>
                <p:nvPr/>
              </p:nvSpPr>
              <p:spPr bwMode="auto">
                <a:xfrm>
                  <a:off x="442" y="6057"/>
                  <a:ext cx="442" cy="190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folHlink"/>
                    </a:buClr>
                    <a:buSzPct val="60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SzPct val="5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SzPct val="55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600" b="1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600" b="1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600" b="1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600" b="1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600" b="1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ru-RU" altLang="ru-RU" sz="1600"/>
                </a:p>
              </p:txBody>
            </p:sp>
          </p:grpSp>
        </p:grpSp>
        <p:sp>
          <p:nvSpPr>
            <p:cNvPr id="33801" name="Прямоуг. 45"/>
            <p:cNvSpPr>
              <a:spLocks noChangeArrowheads="1"/>
            </p:cNvSpPr>
            <p:nvPr/>
          </p:nvSpPr>
          <p:spPr bwMode="auto">
            <a:xfrm>
              <a:off x="-3" y="-3"/>
              <a:ext cx="890" cy="7963"/>
            </a:xfrm>
            <a:prstGeom prst="rect">
              <a:avLst/>
            </a:prstGeom>
            <a:noFill/>
            <a:ln w="9525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600" b="1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600" b="1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600" b="1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600" b="1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600" b="1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600"/>
            </a:p>
          </p:txBody>
        </p:sp>
      </p:grpSp>
      <p:sp>
        <p:nvSpPr>
          <p:cNvPr id="173103" name="Поле 47"/>
          <p:cNvSpPr txBox="1">
            <a:spLocks noChangeArrowheads="1"/>
          </p:cNvSpPr>
          <p:nvPr/>
        </p:nvSpPr>
        <p:spPr bwMode="auto">
          <a:xfrm>
            <a:off x="660443" y="426105"/>
            <a:ext cx="45291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b="1" dirty="0">
                <a:solidFill>
                  <a:srgbClr val="FF0000"/>
                </a:solidFill>
              </a:rPr>
              <a:t>Теория </a:t>
            </a:r>
            <a:r>
              <a:rPr lang="ru-RU" altLang="ru-RU" b="1" dirty="0" err="1">
                <a:solidFill>
                  <a:srgbClr val="FF0000"/>
                </a:solidFill>
              </a:rPr>
              <a:t>Герцберга</a:t>
            </a:r>
            <a:endParaRPr lang="ru-RU" altLang="ru-RU" b="1" dirty="0">
              <a:solidFill>
                <a:srgbClr val="FF0000"/>
              </a:solidFill>
            </a:endParaRPr>
          </a:p>
        </p:txBody>
      </p:sp>
      <p:sp>
        <p:nvSpPr>
          <p:cNvPr id="173112" name="Автофигура 56"/>
          <p:cNvSpPr>
            <a:spLocks noChangeArrowheads="1"/>
          </p:cNvSpPr>
          <p:nvPr/>
        </p:nvSpPr>
        <p:spPr bwMode="auto">
          <a:xfrm>
            <a:off x="590593" y="4630416"/>
            <a:ext cx="4668838" cy="2082800"/>
          </a:xfrm>
          <a:prstGeom prst="wedgeEllipseCallout">
            <a:avLst>
              <a:gd name="adj1" fmla="val 12324"/>
              <a:gd name="adj2" fmla="val -64634"/>
            </a:avLst>
          </a:prstGeom>
          <a:solidFill>
            <a:srgbClr val="99CCFF"/>
          </a:solidFill>
          <a:ln w="95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/>
              <a:t>Отсутствие или недостаток развития этих факторов порождают неудовлетворенность. НО, если они удовлетворены, они не служат источником мотивации.</a:t>
            </a:r>
          </a:p>
        </p:txBody>
      </p:sp>
      <p:sp>
        <p:nvSpPr>
          <p:cNvPr id="173113" name="Автофигура 57"/>
          <p:cNvSpPr>
            <a:spLocks noChangeArrowheads="1"/>
          </p:cNvSpPr>
          <p:nvPr/>
        </p:nvSpPr>
        <p:spPr bwMode="auto">
          <a:xfrm>
            <a:off x="6740482" y="4630416"/>
            <a:ext cx="5089525" cy="2095500"/>
          </a:xfrm>
          <a:prstGeom prst="wedgeEllipseCallout">
            <a:avLst>
              <a:gd name="adj1" fmla="val -12569"/>
              <a:gd name="adj2" fmla="val -65833"/>
            </a:avLst>
          </a:prstGeom>
          <a:solidFill>
            <a:srgbClr val="99CCFF"/>
          </a:solidFill>
          <a:ln w="95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dirty="0"/>
              <a:t>Отсутствие или недостаток развития этих факторов не приводят к неудовлетворенности. НО, если они удовлетворены, они побуждают к большей эффективности .</a:t>
            </a:r>
          </a:p>
        </p:txBody>
      </p:sp>
      <p:sp>
        <p:nvSpPr>
          <p:cNvPr id="33799" name="Поле 58"/>
          <p:cNvSpPr txBox="1">
            <a:spLocks noChangeArrowheads="1"/>
          </p:cNvSpPr>
          <p:nvPr/>
        </p:nvSpPr>
        <p:spPr bwMode="auto">
          <a:xfrm>
            <a:off x="7058026" y="781050"/>
            <a:ext cx="36099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1600" b="1">
                <a:solidFill>
                  <a:schemeClr val="tx2"/>
                </a:solidFill>
              </a:rPr>
              <a:t>Содержательные теории</a:t>
            </a:r>
          </a:p>
        </p:txBody>
      </p:sp>
    </p:spTree>
    <p:extLst>
      <p:ext uri="{BB962C8B-B14F-4D97-AF65-F5344CB8AC3E}">
        <p14:creationId xmlns:p14="http://schemas.microsoft.com/office/powerpoint/2010/main" val="1624689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73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3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3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3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3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3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103" grpId="0" autoUpdateAnimBg="0"/>
      <p:bldP spid="173112" grpId="0" animBg="1" autoUpdateAnimBg="0"/>
      <p:bldP spid="173113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889269" cy="1325563"/>
          </a:xfrm>
        </p:spPr>
        <p:txBody>
          <a:bodyPr/>
          <a:lstStyle/>
          <a:p>
            <a:r>
              <a:rPr lang="ru-RU" b="1" dirty="0"/>
              <a:t>Вопросы: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6378" y="1825625"/>
            <a:ext cx="5020887" cy="4351338"/>
          </a:xfrm>
        </p:spPr>
        <p:txBody>
          <a:bodyPr/>
          <a:lstStyle/>
          <a:p>
            <a:r>
              <a:rPr lang="ru-RU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Понятие мотива и мотивации.</a:t>
            </a:r>
          </a:p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Виды потребностей .</a:t>
            </a:r>
          </a:p>
          <a:p>
            <a:r>
              <a:rPr lang="ru-RU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теории трудовой </a:t>
            </a:r>
          </a:p>
          <a:p>
            <a:pPr marL="0" indent="0">
              <a:buNone/>
            </a:pPr>
            <a:r>
              <a:rPr lang="ru-RU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мотивации</a:t>
            </a:r>
            <a:r>
              <a:rPr lang="ru-RU" b="1" cap="small" dirty="0"/>
              <a:t>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087" y="490450"/>
            <a:ext cx="6342611" cy="5951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7354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600" y="0"/>
            <a:ext cx="11963400" cy="6858000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/>
              <a:t>Главным стимулятором Ф. </a:t>
            </a:r>
            <a:r>
              <a:rPr lang="ru-RU" b="1" dirty="0" err="1"/>
              <a:t>Херцберг</a:t>
            </a:r>
            <a:r>
              <a:rPr lang="ru-RU" b="1" dirty="0"/>
              <a:t> считал саму работу и связанные с ней потребности признания достижений, стремление к продвижению по службе, чувство ответственности и собственного роста, а также самореализацию работника в труде.</a:t>
            </a:r>
          </a:p>
          <a:p>
            <a:r>
              <a:rPr lang="ru-RU" b="1" dirty="0"/>
              <a:t>Ф. </a:t>
            </a:r>
            <a:r>
              <a:rPr lang="ru-RU" b="1" dirty="0" err="1"/>
              <a:t>Херцберг</a:t>
            </a:r>
            <a:r>
              <a:rPr lang="ru-RU" b="1" dirty="0"/>
              <a:t>  выделил </a:t>
            </a:r>
            <a:r>
              <a:rPr lang="ru-RU" b="1" i="1" dirty="0"/>
              <a:t>факторы, приводящее к переживанию состояния удовлетворенности трудом:</a:t>
            </a:r>
          </a:p>
          <a:p>
            <a:r>
              <a:rPr lang="ru-RU" b="1" dirty="0"/>
              <a:t>1) достижения в работе; </a:t>
            </a:r>
          </a:p>
          <a:p>
            <a:r>
              <a:rPr lang="ru-RU" b="1" dirty="0"/>
              <a:t>2) признание;</a:t>
            </a:r>
          </a:p>
          <a:p>
            <a:r>
              <a:rPr lang="ru-RU" b="1" dirty="0"/>
              <a:t> 3) работа как таковая (скучная, монотонная, легкая или трудная, строго регламентированная или свободная и т. д);</a:t>
            </a:r>
          </a:p>
          <a:p>
            <a:r>
              <a:rPr lang="ru-RU" b="1" dirty="0"/>
              <a:t> 4) ответственность как степень контроля за своей работой и проявления власти над другими работниками;</a:t>
            </a:r>
          </a:p>
          <a:p>
            <a:r>
              <a:rPr lang="ru-RU" b="1" dirty="0"/>
              <a:t> 5) продвижение работника в виде изменения его статуса; </a:t>
            </a:r>
          </a:p>
          <a:p>
            <a:r>
              <a:rPr lang="ru-RU" b="1" dirty="0"/>
              <a:t>6) возможности роста, связанные с получением новых знаний, умений, навыков и профессионализма, </a:t>
            </a:r>
          </a:p>
          <a:p>
            <a:r>
              <a:rPr lang="ru-RU" b="1" dirty="0"/>
              <a:t>7) заработок;</a:t>
            </a:r>
          </a:p>
          <a:p>
            <a:r>
              <a:rPr lang="ru-RU" b="1" dirty="0"/>
              <a:t> 8) межличностные отношения как по горизонтали, так и по вертикали;</a:t>
            </a:r>
          </a:p>
          <a:p>
            <a:r>
              <a:rPr lang="ru-RU" b="1" dirty="0"/>
              <a:t> 9) техническое руководство, связанное с компетентностью руководителя, </a:t>
            </a:r>
          </a:p>
          <a:p>
            <a:r>
              <a:rPr lang="ru-RU" b="1" dirty="0"/>
              <a:t>10) политика компании, </a:t>
            </a:r>
          </a:p>
          <a:p>
            <a:r>
              <a:rPr lang="ru-RU" b="1" dirty="0"/>
              <a:t>11) условия труда;</a:t>
            </a:r>
          </a:p>
          <a:p>
            <a:r>
              <a:rPr lang="ru-RU" b="1" dirty="0"/>
              <a:t> 12) личная жизнь; </a:t>
            </a:r>
          </a:p>
          <a:p>
            <a:r>
              <a:rPr lang="ru-RU" b="1" dirty="0"/>
              <a:t>13) гарантия работы как наличие или отсутствие уверенности в завтрашнем дне.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2008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65760"/>
            <a:ext cx="10515600" cy="6598920"/>
          </a:xfrm>
        </p:spPr>
        <p:txBody>
          <a:bodyPr>
            <a:normAutofit lnSpcReduction="10000"/>
          </a:bodyPr>
          <a:lstStyle/>
          <a:p>
            <a:r>
              <a:rPr lang="ru-RU" sz="3600" b="1" dirty="0"/>
              <a:t>Теория </a:t>
            </a:r>
            <a:r>
              <a:rPr lang="ru-RU" sz="3600" b="1" dirty="0" err="1"/>
              <a:t>Херцберга</a:t>
            </a:r>
            <a:r>
              <a:rPr lang="ru-RU" sz="3600" b="1" dirty="0"/>
              <a:t>, как и теория </a:t>
            </a:r>
            <a:r>
              <a:rPr lang="ru-RU" sz="3600" b="1" dirty="0" err="1"/>
              <a:t>Маслоу</a:t>
            </a:r>
            <a:r>
              <a:rPr lang="ru-RU" sz="3600" b="1" dirty="0"/>
              <a:t>, несмотря на определенную критику, получила признание.</a:t>
            </a:r>
          </a:p>
          <a:p>
            <a:r>
              <a:rPr lang="ru-RU" sz="3600" b="1" dirty="0"/>
              <a:t>В конце 60-х начале 70-х гг. Ф. </a:t>
            </a:r>
            <a:r>
              <a:rPr lang="ru-RU" sz="3600" b="1" dirty="0" err="1"/>
              <a:t>Херцберг</a:t>
            </a:r>
            <a:r>
              <a:rPr lang="ru-RU" sz="3600" b="1" dirty="0"/>
              <a:t>, а также Роберт  Форд и другие специалисты-эксперты независимо друг от друга пришли к выводу, что каждый, занимающийся проблемами управления на производстве, сталкивается с трудностями, которые коренятся в том, что в большинстве случаев выполняемая работа является для исполнителей малопривлекательной.</a:t>
            </a:r>
          </a:p>
          <a:p>
            <a:r>
              <a:rPr lang="ru-RU" sz="3600" b="1" dirty="0"/>
              <a:t>Были выделены 15 пунктов, признанные наиболее важными для выполнения работы на предприятиях.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04990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35803"/>
            <a:ext cx="10515600" cy="443619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2700" b="1" i="1" dirty="0"/>
            </a:br>
            <a:br>
              <a:rPr lang="ru-RU" sz="2700" b="1" i="1" dirty="0"/>
            </a:br>
            <a:r>
              <a:rPr lang="ru-RU" sz="2700" b="1" i="1" u="sng" dirty="0"/>
              <a:t>15 критериев мотивирующей организации труда</a:t>
            </a:r>
            <a:br>
              <a:rPr lang="ru-RU" b="1" u="sng" dirty="0"/>
            </a:br>
            <a:endParaRPr lang="ru-RU" b="1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778598"/>
            <a:ext cx="10515600" cy="6079402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/>
              <a:t>1.  Каждое действие требует осмысления. Это относится к управляющим и всем другим, кто требует действия от других;</a:t>
            </a:r>
          </a:p>
          <a:p>
            <a:r>
              <a:rPr lang="ru-RU" b="1" dirty="0"/>
              <a:t>2.  Радость от работы связана с причастностью к результатам деятельности, к работе с людьми.   Исполнители хотят, чтобы их работа была значимой для других лиц;</a:t>
            </a:r>
          </a:p>
          <a:p>
            <a:r>
              <a:rPr lang="ru-RU" b="1" dirty="0"/>
              <a:t>3.  Каждый работник хочет показать свою значимость и проявить</a:t>
            </a:r>
          </a:p>
          <a:p>
            <a:pPr marL="0" indent="0">
              <a:buNone/>
            </a:pPr>
            <a:r>
              <a:rPr lang="ru-RU" b="1" dirty="0"/>
              <a:t>    свои способности. Он хочет принимать участие в решениях, в которых компетентен именно он. Каждый работник хочет выразить себя в труде, узнать себя в результатах, иметь доказательства того, что он может что-то сделать. Это "что-то", по возможности, должно получить имя своего создателя. Это относится как к отдельному работнику, так и к группе;</a:t>
            </a:r>
          </a:p>
          <a:p>
            <a:r>
              <a:rPr lang="ru-RU" b="1" dirty="0"/>
              <a:t>5.  Каждый имеет свою точку зрения на то, как можно улучшить работу и ее организацию. Он хочет реализовать цели и не боится наказания. Он думает, что им заинтересуются;</a:t>
            </a:r>
          </a:p>
          <a:p>
            <a:r>
              <a:rPr lang="ru-RU" b="1" dirty="0"/>
              <a:t>6. Там, где управление не на высоте, преуменьшается значимость работника Он хочет ощущать свою значимость;</a:t>
            </a:r>
          </a:p>
          <a:p>
            <a:r>
              <a:rPr lang="ru-RU" b="1" dirty="0"/>
              <a:t>7.  Каждый человек стремится к успеху. Успех — это реализованные цели;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63677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3360" y="325924"/>
            <a:ext cx="11978640" cy="6532075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/>
              <a:t>8. Успех без признания приводит к разочарованию. Каждый хорошо работающий сотрудник вправе рассчитывать на признание и поощрение (материальное и моральное);</a:t>
            </a:r>
          </a:p>
          <a:p>
            <a:r>
              <a:rPr lang="ru-RU" b="1" dirty="0"/>
              <a:t>9   Быстрота получения информации сотрудниками является мерилом их значимости в глазах управляющих. Затруднения в получении информации принижают их и снижают готовность к труду;</a:t>
            </a:r>
          </a:p>
          <a:p>
            <a:r>
              <a:rPr lang="ru-RU" b="1" dirty="0"/>
              <a:t>10   Сотрудники отрицательно относятся к принятию различных изменений в их работе без их участия;</a:t>
            </a:r>
          </a:p>
          <a:p>
            <a:r>
              <a:rPr lang="ru-RU" b="1" dirty="0"/>
              <a:t>11   Каждый работник хочет получить информацию о качестве своего труда Им это нужно больше, чем начальству. Она должна быть оперативной, чтобы внести необходимые коррективы в свои действия;</a:t>
            </a:r>
          </a:p>
          <a:p>
            <a:r>
              <a:rPr lang="ru-RU" b="1" dirty="0"/>
              <a:t>12  Любая работа будет лучше выполняться при наличии самоконтроля. Контроль со стороны действует неприятным образом;</a:t>
            </a:r>
          </a:p>
          <a:p>
            <a:r>
              <a:rPr lang="ru-RU" b="1" dirty="0"/>
              <a:t>13. Большинство работников стремится в процессе работы получить новые знания. К повышенным требованиям работники относятся лучше, чем к заниженным;</a:t>
            </a:r>
          </a:p>
          <a:p>
            <a:r>
              <a:rPr lang="ru-RU" b="1" dirty="0"/>
              <a:t>14   Работники болезненно реагируют, если при получении хороших результатов их еще больше загружают работой. Этим способом убивают инициативу. Работники стремятся лучше работать из-за самореализации;</a:t>
            </a:r>
          </a:p>
          <a:p>
            <a:r>
              <a:rPr lang="ru-RU" b="1" dirty="0"/>
              <a:t>15  Большой проблемой является возможность для работников иметь условия для инициативы и реализации своих возможностей, а также для приобретения индивидуальной ответственности в системе "затраты — результат".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7778156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9080" y="344032"/>
            <a:ext cx="11932920" cy="6513968"/>
          </a:xfrm>
        </p:spPr>
        <p:txBody>
          <a:bodyPr>
            <a:normAutofit/>
          </a:bodyPr>
          <a:lstStyle/>
          <a:p>
            <a:r>
              <a:rPr lang="ru-RU" b="1" u="sng" dirty="0"/>
              <a:t>Теория мотивации Д. </a:t>
            </a:r>
            <a:r>
              <a:rPr lang="ru-RU" b="1" u="sng" dirty="0" err="1"/>
              <a:t>МакГрегора</a:t>
            </a:r>
            <a:r>
              <a:rPr lang="ru-RU" b="1" u="sng" dirty="0"/>
              <a:t> (середина 60-х гг. </a:t>
            </a:r>
            <a:r>
              <a:rPr lang="en-US" b="1" u="sng" dirty="0"/>
              <a:t>XX </a:t>
            </a:r>
            <a:r>
              <a:rPr lang="ru-RU" b="1" u="sng" dirty="0"/>
              <a:t>в.)</a:t>
            </a:r>
          </a:p>
          <a:p>
            <a:r>
              <a:rPr lang="ru-RU" b="1" dirty="0"/>
              <a:t>Теория трудовой мотивации Дугласа Мак-Грегора — профессора Массачусетского технологического института была опубликована в 1964 г в книге "Человеческая сторона предприятия" .</a:t>
            </a:r>
          </a:p>
          <a:p>
            <a:r>
              <a:rPr lang="ru-RU" b="1" dirty="0"/>
              <a:t> По существу эта теория была попыткой соединить тейлоризм с теорией Э. </a:t>
            </a:r>
            <a:r>
              <a:rPr lang="ru-RU" b="1" dirty="0" err="1"/>
              <a:t>Мэйо</a:t>
            </a:r>
            <a:r>
              <a:rPr lang="ru-RU" b="1" dirty="0"/>
              <a:t>.</a:t>
            </a:r>
          </a:p>
          <a:p>
            <a:r>
              <a:rPr lang="ru-RU" b="1" dirty="0"/>
              <a:t> По словам самого Д. </a:t>
            </a:r>
            <a:r>
              <a:rPr lang="ru-RU" b="1" dirty="0" err="1"/>
              <a:t>Макг-Грегора</a:t>
            </a:r>
            <a:r>
              <a:rPr lang="ru-RU" b="1" dirty="0"/>
              <a:t>, управление — это искусство строить человеческие отношения.</a:t>
            </a:r>
          </a:p>
          <a:p>
            <a:r>
              <a:rPr lang="ru-RU" b="1" dirty="0"/>
              <a:t> Он разделяет две формы этого искусства. Одна из них базируется на теории Ф. Тейлора.</a:t>
            </a:r>
          </a:p>
          <a:p>
            <a:r>
              <a:rPr lang="ru-RU" b="1" dirty="0"/>
              <a:t> Эта теория совпадает с общепринятыми взглядами предпринимателей и управляющих.</a:t>
            </a:r>
          </a:p>
          <a:p>
            <a:r>
              <a:rPr lang="ru-RU" b="1" dirty="0"/>
              <a:t> Такую теорию Д. Мак-Грегор назвал "Теорией </a:t>
            </a:r>
            <a:r>
              <a:rPr lang="en-US" b="1" dirty="0"/>
              <a:t>X"</a:t>
            </a:r>
            <a:r>
              <a:rPr lang="ru-RU" b="1" dirty="0"/>
              <a:t>.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7761426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3909"/>
            <a:ext cx="10515600" cy="6023054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b="1" u="sng" dirty="0"/>
              <a:t>Основные положения "Теории </a:t>
            </a:r>
            <a:r>
              <a:rPr lang="en-US" b="1" u="sng" dirty="0"/>
              <a:t>X" </a:t>
            </a:r>
            <a:r>
              <a:rPr lang="ru-RU" b="1" u="sng" dirty="0"/>
              <a:t>сводятся  к следующему:</a:t>
            </a:r>
          </a:p>
          <a:p>
            <a:r>
              <a:rPr lang="ru-RU" b="1" dirty="0"/>
              <a:t>1.   Средний работник не любит трудиться. Основной тенденцией</a:t>
            </a:r>
          </a:p>
          <a:p>
            <a:pPr marL="0" indent="0">
              <a:buNone/>
            </a:pPr>
            <a:r>
              <a:rPr lang="ru-RU" b="1" dirty="0"/>
              <a:t>          его поведения является уклонение от работы.</a:t>
            </a:r>
          </a:p>
          <a:p>
            <a:r>
              <a:rPr lang="ru-RU" b="1" dirty="0"/>
              <a:t>2.    Работников нужно принуждать к работе. Средствами принуждения могут быть угрозы, наказания, а также награды. </a:t>
            </a:r>
          </a:p>
          <a:p>
            <a:r>
              <a:rPr lang="ru-RU" b="1" dirty="0"/>
              <a:t>3.    Средний работник избегает инициативы.</a:t>
            </a:r>
          </a:p>
          <a:p>
            <a:pPr marL="0" indent="0">
              <a:buNone/>
            </a:pPr>
            <a:r>
              <a:rPr lang="ru-RU" b="1" dirty="0"/>
              <a:t>	По свидетельству самого Д. Мак-Грегора, его теория дает определенные результаты, но является, вместе с тем, антинаучной. Она противоречит современным знаниям, в том числе и науке о человеке. Старые методы управления рождают страх у работников, апатию, а иногда и активное недовольство, потерю интереса к работе, уход с работы, снижение выработки, конфликты и т. д.</a:t>
            </a:r>
          </a:p>
          <a:p>
            <a:r>
              <a:rPr lang="ru-RU" b="1" dirty="0"/>
              <a:t>По мнению Мак-Грегора, люди не таковы, какими их представляют управляющие. </a:t>
            </a:r>
          </a:p>
        </p:txBody>
      </p:sp>
    </p:spTree>
    <p:extLst>
      <p:ext uri="{BB962C8B-B14F-4D97-AF65-F5344CB8AC3E}">
        <p14:creationId xmlns:p14="http://schemas.microsoft.com/office/powerpoint/2010/main" val="12839150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" y="190122"/>
            <a:ext cx="12085320" cy="6805038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b="1" dirty="0"/>
              <a:t> </a:t>
            </a:r>
            <a:r>
              <a:rPr lang="ru-RU" b="1" u="sng" dirty="0"/>
              <a:t>Теория «У»</a:t>
            </a:r>
            <a:r>
              <a:rPr lang="ru-RU" u="sng" dirty="0"/>
              <a:t>. </a:t>
            </a:r>
            <a:r>
              <a:rPr lang="ru-RU" b="1" i="1" u="sng" dirty="0"/>
              <a:t>Основные положения этой теории</a:t>
            </a:r>
            <a:endParaRPr lang="ru-RU" u="sng" dirty="0"/>
          </a:p>
          <a:p>
            <a:pPr marL="0" indent="0">
              <a:buNone/>
            </a:pPr>
            <a:r>
              <a:rPr lang="ru-RU" dirty="0"/>
              <a:t>	</a:t>
            </a:r>
            <a:r>
              <a:rPr lang="ru-RU" b="1" dirty="0"/>
              <a:t>1.  Физический или умственный труд столь же естественны, как игра или отдых.</a:t>
            </a:r>
          </a:p>
          <a:p>
            <a:pPr marL="0" indent="0">
              <a:buNone/>
            </a:pPr>
            <a:r>
              <a:rPr lang="ru-RU" b="1" dirty="0"/>
              <a:t>	2.  Внешний контроль и угроза наказания не являются определяющими в трудовой активности работников.  Люди способны действовать самостоятельно, если они отождествляют свои цели с целями организации. Командование и прямое принуждение не являются лучшими способами управления.</a:t>
            </a:r>
          </a:p>
          <a:p>
            <a:pPr marL="0" indent="0">
              <a:buNone/>
            </a:pPr>
            <a:r>
              <a:rPr lang="ru-RU" b="1" dirty="0"/>
              <a:t>	3.  Достижение цели само по себе является внутренней наградой. При этом реализуется самовыражение как одна из высших форм социальных потребностей человека Этой стороне мотивации придают слишком малое значение</a:t>
            </a:r>
          </a:p>
          <a:p>
            <a:pPr marL="0" indent="0">
              <a:buNone/>
            </a:pPr>
            <a:r>
              <a:rPr lang="ru-RU" b="1" dirty="0"/>
              <a:t>	4.   Можно создать такие условия, когда средний человек будет стремиться к ответственности</a:t>
            </a:r>
          </a:p>
          <a:p>
            <a:pPr marL="0" indent="0">
              <a:buNone/>
            </a:pPr>
            <a:r>
              <a:rPr lang="ru-RU" b="1" dirty="0"/>
              <a:t>	5.   Среди людей широко распространена способность к высокой степени воображения, изобретательности и творчеству. Изобретательность среднего рабочего способна перехитрить любую систему контроля, придуманную администрацией.</a:t>
            </a:r>
          </a:p>
          <a:p>
            <a:pPr marL="0" indent="0">
              <a:buNone/>
            </a:pPr>
            <a:r>
              <a:rPr lang="ru-RU" b="1" dirty="0"/>
              <a:t>	6.   Традиционные методы управления подавляют интеллектуальные возможности обычного человека. Большинство менеджеров являются сторонниками жесткой линии в отношении подчиненных. Они не считаются со стремлениями подчиненных к повышению знаний, квалификации, к участию в разрешении сложных проблем.</a:t>
            </a:r>
          </a:p>
        </p:txBody>
      </p:sp>
    </p:spTree>
    <p:extLst>
      <p:ext uri="{BB962C8B-B14F-4D97-AF65-F5344CB8AC3E}">
        <p14:creationId xmlns:p14="http://schemas.microsoft.com/office/powerpoint/2010/main" val="172327962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6240" y="199176"/>
            <a:ext cx="11795760" cy="681122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b="1" u="sng" dirty="0"/>
              <a:t>Теория</a:t>
            </a:r>
            <a:r>
              <a:rPr lang="ru-RU" u="sng" dirty="0"/>
              <a:t> </a:t>
            </a:r>
            <a:r>
              <a:rPr lang="ru-RU" b="1" u="sng" dirty="0"/>
              <a:t>Д. </a:t>
            </a:r>
            <a:r>
              <a:rPr lang="ru-RU" b="1" u="sng" dirty="0" err="1"/>
              <a:t>МакКлелланда</a:t>
            </a:r>
            <a:r>
              <a:rPr lang="ru-RU" b="1" u="sng" dirty="0"/>
              <a:t> и Д. </a:t>
            </a:r>
            <a:r>
              <a:rPr lang="ru-RU" b="1" u="sng" dirty="0" err="1"/>
              <a:t>Аткинсона</a:t>
            </a:r>
            <a:r>
              <a:rPr lang="ru-RU" b="1" u="sng" dirty="0"/>
              <a:t> (70-е гг. </a:t>
            </a:r>
            <a:r>
              <a:rPr lang="en-US" b="1" u="sng" dirty="0"/>
              <a:t>XX </a:t>
            </a:r>
            <a:r>
              <a:rPr lang="ru-RU" b="1" u="sng" dirty="0"/>
              <a:t>в.)</a:t>
            </a:r>
            <a:endParaRPr lang="ru-RU" u="sng" dirty="0"/>
          </a:p>
          <a:p>
            <a:r>
              <a:rPr lang="ru-RU" b="1" dirty="0"/>
              <a:t>В решении управленческих проблем сыграла свою роль мотивационная теория Д. </a:t>
            </a:r>
            <a:r>
              <a:rPr lang="ru-RU" b="1" dirty="0" err="1"/>
              <a:t>МакКлелланда</a:t>
            </a:r>
            <a:r>
              <a:rPr lang="ru-RU" b="1" dirty="0"/>
              <a:t> из Гарвардского университета и Д. </a:t>
            </a:r>
            <a:r>
              <a:rPr lang="ru-RU" b="1" dirty="0" err="1"/>
              <a:t>Аткинсона</a:t>
            </a:r>
            <a:r>
              <a:rPr lang="ru-RU" b="1" dirty="0"/>
              <a:t> из </a:t>
            </a:r>
            <a:r>
              <a:rPr lang="ru-RU" b="1" dirty="0" err="1"/>
              <a:t>Мичиганского</a:t>
            </a:r>
            <a:r>
              <a:rPr lang="ru-RU" b="1" dirty="0"/>
              <a:t> университета. </a:t>
            </a:r>
          </a:p>
          <a:p>
            <a:r>
              <a:rPr lang="ru-RU" b="1" dirty="0"/>
              <a:t>Эти авторы пытались дать объективную оценку научным способам </a:t>
            </a:r>
            <a:r>
              <a:rPr lang="ru-RU" b="1" i="1" dirty="0"/>
              <a:t>измерения мотивации, </a:t>
            </a:r>
            <a:r>
              <a:rPr lang="ru-RU" b="1" dirty="0"/>
              <a:t>выделив три фактора, </a:t>
            </a:r>
            <a:r>
              <a:rPr lang="ru-RU" b="1" i="1" dirty="0"/>
              <a:t>а) стремление к успеху, б) получение признания и в) стремление к власти </a:t>
            </a:r>
            <a:r>
              <a:rPr lang="ru-RU" b="1" dirty="0"/>
              <a:t>(1970 г).</a:t>
            </a:r>
          </a:p>
          <a:p>
            <a:r>
              <a:rPr lang="ru-RU" b="1" u="sng" dirty="0"/>
              <a:t>Стремление к успеху </a:t>
            </a:r>
            <a:r>
              <a:rPr lang="ru-RU" b="1" dirty="0"/>
              <a:t>они рассматривали как стремление выделиться, получить доступ к жизненным ценностям. Человек, стремящийся к успеху, любит решать проблемы, ставит и решает сложные задачи и хочет получить позитивные отзывы о своей деятельности.</a:t>
            </a:r>
          </a:p>
          <a:p>
            <a:r>
              <a:rPr lang="ru-RU" b="1" u="sng" dirty="0"/>
              <a:t>Стремление к власти, </a:t>
            </a:r>
            <a:r>
              <a:rPr lang="ru-RU" b="1" dirty="0"/>
              <a:t>с точки зрения Д </a:t>
            </a:r>
            <a:r>
              <a:rPr lang="ru-RU" b="1" dirty="0" err="1"/>
              <a:t>МакКлелланда</a:t>
            </a:r>
            <a:r>
              <a:rPr lang="ru-RU" b="1" dirty="0"/>
              <a:t> и Д </a:t>
            </a:r>
            <a:r>
              <a:rPr lang="ru-RU" b="1" dirty="0" err="1"/>
              <a:t>Аткинсона</a:t>
            </a:r>
            <a:r>
              <a:rPr lang="ru-RU" b="1" dirty="0"/>
              <a:t>, — это стремление влиять на других, заставлять их делать то, что сами они не стали бы делать. Стремящийся к власти человек хочет управлять другими, влияя на других и радуясь своему могуществу.</a:t>
            </a:r>
          </a:p>
          <a:p>
            <a:r>
              <a:rPr lang="ru-RU" b="1" dirty="0"/>
              <a:t>По их представлению, удовлетворение стремлений к успеху,-власти и признанию могут сделать работника счастливым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111864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639762"/>
          </a:xfrm>
        </p:spPr>
        <p:txBody>
          <a:bodyPr/>
          <a:lstStyle/>
          <a:p>
            <a:pPr eaLnBrk="1" hangingPunct="1"/>
            <a:r>
              <a:rPr lang="ru-RU" altLang="ru-RU" sz="2800" b="1">
                <a:solidFill>
                  <a:schemeClr val="hlink"/>
                </a:solidFill>
              </a:rPr>
              <a:t>Теория  партисипативного управления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6761" y="1014413"/>
            <a:ext cx="4619627" cy="5457825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>
            <a:noAutofit/>
          </a:bodyPr>
          <a:lstStyle/>
          <a:p>
            <a:pPr marL="609600" indent="-609600" algn="just">
              <a:lnSpc>
                <a:spcPct val="80000"/>
              </a:lnSpc>
              <a:buNone/>
            </a:pP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человек получает удовлетворение от участия в делах организации и в результате работает не только с повышенной эффективностью, но и максимально раскрывает свои способности и возможности. Ее основными положениями являются:</a:t>
            </a:r>
          </a:p>
          <a:p>
            <a:pPr marL="609600" indent="-609600" algn="just">
              <a:lnSpc>
                <a:spcPct val="80000"/>
              </a:lnSpc>
              <a:buNone/>
            </a:pP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- получение работниками права самостоятельно выбирать спо­собы выполнения работы (технология, график) и осуществ­лять текущий контроль;</a:t>
            </a:r>
          </a:p>
          <a:p>
            <a:pPr marL="609600" indent="-609600" algn="just">
              <a:lnSpc>
                <a:spcPct val="80000"/>
              </a:lnSpc>
              <a:buNone/>
            </a:pP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привлечение их к выработке социальной политики, решении кадровых проблем, консультированию по специальным вопросам, участию в творчестве;</a:t>
            </a:r>
          </a:p>
          <a:p>
            <a:pPr marL="609600" indent="-609600" algn="just">
              <a:lnSpc>
                <a:spcPct val="80000"/>
              </a:lnSpc>
              <a:buNone/>
            </a:pP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- формирование подразделений на основе неформальных  групп с учетом мнения работников;</a:t>
            </a:r>
          </a:p>
        </p:txBody>
      </p:sp>
      <p:pic>
        <p:nvPicPr>
          <p:cNvPr id="27652" name="Picture 5" descr="https://cf.ppt-online.org/files/slide/t/t8P4ALsFWCuvZH9xEim3XrfBN0Gk1c2pKwJVQ5/slide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038" y="1143001"/>
            <a:ext cx="5946775" cy="550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036057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0040" y="334978"/>
            <a:ext cx="11673840" cy="6523022"/>
          </a:xfrm>
        </p:spPr>
        <p:txBody>
          <a:bodyPr>
            <a:normAutofit/>
          </a:bodyPr>
          <a:lstStyle/>
          <a:p>
            <a:r>
              <a:rPr lang="ru-RU" sz="3200" b="1" u="sng" dirty="0"/>
              <a:t>Жажда получить признание </a:t>
            </a:r>
            <a:r>
              <a:rPr lang="ru-RU" sz="3200" b="1" dirty="0"/>
              <a:t>представляет собой стремление установить дружеские отношения с окружающими. </a:t>
            </a:r>
          </a:p>
          <a:p>
            <a:r>
              <a:rPr lang="ru-RU" sz="3200" b="1" dirty="0"/>
              <a:t>Такой человек хочет работать в сотрудничестве с другими людьми, стараясь поддерживать необходимые для этого отношения.</a:t>
            </a:r>
          </a:p>
          <a:p>
            <a:r>
              <a:rPr lang="ru-RU" sz="3200" b="1" dirty="0"/>
              <a:t>Менеджеры должны видеть желания других сотрудничать на коллективной основе. В подобных случаях менеджерам необходимо распознать, чего хотят подчиненные, и предоставить им на законных основаниях проявить это стремление.</a:t>
            </a:r>
          </a:p>
          <a:p>
            <a:r>
              <a:rPr lang="ru-RU" sz="3200" b="1" dirty="0"/>
              <a:t>Если работник стремится к успеху, ему необходимо помочь реализовать свои возможности в процессе работы. Таких людей считают находкой для организации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2842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149628"/>
            <a:ext cx="7971905" cy="6616932"/>
          </a:xfrm>
        </p:spPr>
        <p:txBody>
          <a:bodyPr>
            <a:noAutofit/>
          </a:bodyPr>
          <a:lstStyle/>
          <a:p>
            <a:r>
              <a:rPr lang="ru-RU" sz="2400" b="1" dirty="0"/>
              <a:t>В психологии под </a:t>
            </a:r>
            <a:r>
              <a:rPr lang="ru-RU" sz="2400" b="1" u="sng" dirty="0"/>
              <a:t>мотивом понимаются определенные побуждения к действиям.</a:t>
            </a:r>
          </a:p>
          <a:p>
            <a:r>
              <a:rPr lang="ru-RU" sz="2400" b="1" dirty="0"/>
              <a:t>Люди не всегда осознают, почему они поступают так или иначе Но, несмотря на это, их поведение всегда определяется теми или иными мотивами. </a:t>
            </a:r>
          </a:p>
          <a:p>
            <a:r>
              <a:rPr lang="ru-RU" sz="2400" b="1" dirty="0"/>
              <a:t>Т.О. Мотив является  побудительной силой, поводом к конкретному действию. </a:t>
            </a:r>
          </a:p>
          <a:p>
            <a:pPr>
              <a:spcBef>
                <a:spcPts val="0"/>
              </a:spcBef>
            </a:pPr>
            <a:r>
              <a:rPr lang="ru-RU" sz="2400" b="1" u="sng" dirty="0"/>
              <a:t>Мотив</a:t>
            </a:r>
            <a:r>
              <a:rPr lang="ru-RU" sz="2400" b="1" dirty="0"/>
              <a:t>- это идеальный или материальный предмет, достижение которого определяет  смысл деятельности. </a:t>
            </a:r>
          </a:p>
          <a:p>
            <a:pPr>
              <a:spcBef>
                <a:spcPts val="0"/>
              </a:spcBef>
            </a:pPr>
            <a:r>
              <a:rPr lang="ru-RU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</a:t>
            </a:r>
            <a:r>
              <a:rPr lang="ru-RU" sz="2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опредмеченная</a:t>
            </a:r>
            <a:r>
              <a:rPr lang="ru-RU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потребность (</a:t>
            </a:r>
            <a:r>
              <a:rPr lang="ru-RU" sz="2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А.Н.Леонтьев</a:t>
            </a:r>
            <a:r>
              <a:rPr lang="ru-RU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то ради чего человек начинает действовать.</a:t>
            </a:r>
          </a:p>
          <a:p>
            <a:pPr>
              <a:spcBef>
                <a:spcPts val="0"/>
              </a:spcBef>
            </a:pPr>
            <a:r>
              <a:rPr lang="ru-RU" sz="2400" b="1" dirty="0"/>
              <a:t>Вся совокупность мотивов, которая развивается в течение всей жизни человека называется </a:t>
            </a:r>
            <a:r>
              <a:rPr lang="ru-RU" sz="2400" b="1" dirty="0" err="1"/>
              <a:t>потребностно</a:t>
            </a:r>
            <a:r>
              <a:rPr lang="ru-RU" sz="2400" b="1" dirty="0"/>
              <a:t>-мотивационной сферой личности.</a:t>
            </a:r>
          </a:p>
          <a:p>
            <a:pPr>
              <a:spcBef>
                <a:spcPts val="0"/>
              </a:spcBef>
            </a:pPr>
            <a:r>
              <a:rPr lang="ru-RU" sz="2400" b="1" dirty="0"/>
              <a:t>Выделяют стержневые мотивы, определяющие направленность личности, ее ценности, убеждения.</a:t>
            </a:r>
          </a:p>
          <a:p>
            <a:endParaRPr lang="ru-RU" sz="2400" b="1" dirty="0"/>
          </a:p>
          <a:p>
            <a:pPr>
              <a:spcBef>
                <a:spcPts val="0"/>
              </a:spcBef>
            </a:pPr>
            <a:endParaRPr lang="ru-RU" sz="16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1905" y="149628"/>
            <a:ext cx="4220095" cy="6616931"/>
          </a:xfrm>
        </p:spPr>
      </p:pic>
    </p:spTree>
    <p:extLst>
      <p:ext uri="{BB962C8B-B14F-4D97-AF65-F5344CB8AC3E}">
        <p14:creationId xmlns:p14="http://schemas.microsoft.com/office/powerpoint/2010/main" val="188602310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" y="0"/>
            <a:ext cx="11902440" cy="6858000"/>
          </a:xfrm>
        </p:spPr>
        <p:txBody>
          <a:bodyPr>
            <a:noAutofit/>
          </a:bodyPr>
          <a:lstStyle/>
          <a:p>
            <a:r>
              <a:rPr lang="ru-RU" sz="3200" b="1" dirty="0"/>
              <a:t>Мотивационная система является высшей формой детерминации человеческого поведения. </a:t>
            </a:r>
          </a:p>
          <a:p>
            <a:r>
              <a:rPr lang="ru-RU" sz="3200" b="1" dirty="0"/>
              <a:t>В целях повышения эффективности управленческого труда необходимо определить через систему побуждений средства управляющего воздействия на личность, к которым относятся интеллектуальные, эмоциональные, психологические, социально-психологические, нравственные и др.</a:t>
            </a:r>
          </a:p>
          <a:p>
            <a:r>
              <a:rPr lang="ru-RU" sz="3200" b="1" dirty="0"/>
              <a:t>Эффективный руководитель несет ответственность за работу своих подчиненных не только в настоящее время, но и в будущем. </a:t>
            </a:r>
          </a:p>
          <a:p>
            <a:r>
              <a:rPr lang="ru-RU" sz="3200" b="1" dirty="0"/>
              <a:t>Это — основная часть его работы. Важнейшей управленческой задачей руководителя является развитие своих подчиненных. Это требование относится и к самому руководителю. Основное направление здесь — личностный рост руководителя и подчиненных.</a:t>
            </a:r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78800644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257722"/>
            <a:ext cx="10515600" cy="6600278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sz="4200" b="1" i="1" dirty="0"/>
              <a:t>Мероприятия по поддержанию мотивации при выполнении основных организационных целей</a:t>
            </a:r>
            <a:endParaRPr lang="ru-RU" sz="4200" dirty="0"/>
          </a:p>
          <a:p>
            <a:pPr marL="0" indent="0">
              <a:buNone/>
            </a:pPr>
            <a:r>
              <a:rPr lang="ru-RU" sz="4200" b="1" dirty="0"/>
              <a:t>	</a:t>
            </a:r>
            <a:r>
              <a:rPr lang="ru-RU" sz="4600" b="1" dirty="0"/>
              <a:t>1.   Систематическая проверка срока работы персонала на 	одной 	должности и горизонтальное перемещение по 	службе. 	Горизонтальные 	перемещения должны быть 	престижными. 	Перемещения "вниз" по 	служебной 	иерархии также должны 	носить престижный характер;</a:t>
            </a:r>
          </a:p>
          <a:p>
            <a:pPr marL="0" indent="0">
              <a:buNone/>
            </a:pPr>
            <a:r>
              <a:rPr lang="ru-RU" sz="4600" b="1" dirty="0"/>
              <a:t>	2.  Мероприятия по обогащению содержания труда;</a:t>
            </a:r>
          </a:p>
          <a:p>
            <a:pPr marL="0" indent="0">
              <a:buNone/>
            </a:pPr>
            <a:r>
              <a:rPr lang="ru-RU" sz="4600" b="1" dirty="0"/>
              <a:t>	3. Структурное планирование организации и применение 	гибких 	организационных форм;</a:t>
            </a:r>
          </a:p>
          <a:p>
            <a:pPr marL="0" indent="0">
              <a:buNone/>
            </a:pPr>
            <a:r>
              <a:rPr lang="ru-RU" sz="4600" b="1" dirty="0"/>
              <a:t>	4. Развитие организационной деятельности, включающее 	ценность 	творческого подхода и обучения персонала и 	руководителей;</a:t>
            </a:r>
          </a:p>
          <a:p>
            <a:pPr marL="0" indent="0">
              <a:buNone/>
            </a:pPr>
            <a:r>
              <a:rPr lang="ru-RU" sz="4600" b="1" dirty="0"/>
              <a:t>	5. Развитие стратегии сотрудничества внутри групп с 	участием 	руководителей</a:t>
            </a:r>
            <a:r>
              <a:rPr lang="ru-RU" sz="4600" dirty="0"/>
              <a:t>.</a:t>
            </a:r>
          </a:p>
          <a:p>
            <a:pPr marL="0" indent="0">
              <a:buNone/>
            </a:pPr>
            <a:r>
              <a:rPr lang="ru-RU" sz="4200" dirty="0"/>
              <a:t>	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319961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108064"/>
            <a:ext cx="5902036" cy="6608619"/>
          </a:xfrm>
        </p:spPr>
        <p:txBody>
          <a:bodyPr>
            <a:normAutofit fontScale="325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dirty="0"/>
              <a:t>	</a:t>
            </a:r>
            <a:r>
              <a:rPr lang="ru-RU" sz="3400" b="1" dirty="0"/>
              <a:t>Таким образом: </a:t>
            </a:r>
          </a:p>
          <a:p>
            <a:pPr marL="0" indent="0">
              <a:spcBef>
                <a:spcPts val="0"/>
              </a:spcBef>
              <a:buNone/>
            </a:pPr>
            <a:endParaRPr lang="ru-RU" sz="3400" b="1" dirty="0"/>
          </a:p>
          <a:p>
            <a:pPr marL="0" indent="0">
              <a:spcBef>
                <a:spcPts val="0"/>
              </a:spcBef>
              <a:buNone/>
            </a:pPr>
            <a:r>
              <a:rPr lang="ru-RU" sz="3800" b="1" dirty="0"/>
              <a:t>	</a:t>
            </a:r>
            <a:r>
              <a:rPr lang="ru-RU" sz="5500" b="1" dirty="0"/>
              <a:t>1.  Мотивация в практике управления занимает центральное место.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5500" b="1" dirty="0"/>
              <a:t> Самой трудной из функций управления является мотивирование как 	руководителей, 	так и исполнителей.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5500" b="1" dirty="0"/>
              <a:t>Сложность мотивирования связана с действием и проявлением   человеческого 	фактора в 	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5500" b="1" dirty="0"/>
              <a:t>организации.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5500" b="1" dirty="0"/>
              <a:t>	2.  Характер взаимоотношений между людьми и отношение исполнителей к 	своей  работе 	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5500" b="1" dirty="0"/>
              <a:t>проявляется в форме удовлетворенности или, наоборот неудовлетворенности трудом.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5500" b="1" dirty="0"/>
              <a:t>	3.  Ситуацию "человек — организация" целесообразно рассматривать как 	единую    систему, 	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5500" b="1" dirty="0"/>
              <a:t>звенья которой самым тесным образом взаимодействуют друг с  другом. Каждое звено этой 	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5500" b="1" dirty="0"/>
              <a:t>системы имеет свою 	сложную структуру.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5500" b="1" dirty="0"/>
              <a:t>	4 Правильная мотивация работников со стороны руководства влечет за собой 	адаптацию	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5500" b="1" dirty="0"/>
              <a:t>работника с организацией, что является залогом успешной 	деятельности последней.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5500" b="1" dirty="0"/>
              <a:t>	5. В практических целях руководители всех уровней управления должны 	иметь 	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5500" b="1" dirty="0"/>
              <a:t>представление	о возможных путях мотивирования своих подчиненных, 	а     также 	самих себя.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5500" b="1" dirty="0"/>
              <a:t>Знание теорий 	трудовой мотивации для руководителей являются 	необходимыми для применения в управлении организацией.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>
            <a:normAutofit fontScale="32500" lnSpcReduction="20000"/>
          </a:bodyPr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036" y="108065"/>
            <a:ext cx="5877099" cy="6234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72571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0"/>
            <a:ext cx="9144000" cy="7086600"/>
          </a:xfrm>
          <a:noFill/>
        </p:spPr>
      </p:pic>
    </p:spTree>
    <p:extLst>
      <p:ext uri="{BB962C8B-B14F-4D97-AF65-F5344CB8AC3E}">
        <p14:creationId xmlns:p14="http://schemas.microsoft.com/office/powerpoint/2010/main" val="2817669069"/>
      </p:ext>
    </p:extLst>
  </p:cSld>
  <p:clrMapOvr>
    <a:masterClrMapping/>
  </p:clrMapOvr>
  <p:transition advClick="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7942" y="0"/>
            <a:ext cx="6209607" cy="6675120"/>
          </a:xfrm>
        </p:spPr>
        <p:txBody>
          <a:bodyPr>
            <a:normAutofit fontScale="92500"/>
          </a:bodyPr>
          <a:lstStyle/>
          <a:p>
            <a:r>
              <a:rPr lang="ru-RU" sz="2800" b="1" dirty="0"/>
              <a:t>Гораздо чаще, чем термин "мотив", психологи применяют другое понятие — </a:t>
            </a:r>
            <a:r>
              <a:rPr lang="ru-RU" sz="2800" b="1" i="1" dirty="0"/>
              <a:t>«мотивация».</a:t>
            </a:r>
            <a:endParaRPr lang="ru-RU" sz="2800" b="1" dirty="0"/>
          </a:p>
          <a:p>
            <a:r>
              <a:rPr lang="ru-RU" sz="2800" b="1" u="sng" dirty="0"/>
              <a:t>Мотивация </a:t>
            </a:r>
            <a:r>
              <a:rPr lang="ru-RU" b="1" u="sng" dirty="0"/>
              <a:t>- </a:t>
            </a:r>
            <a:r>
              <a:rPr lang="ru-RU" sz="2800" b="1" dirty="0"/>
              <a:t>психологический процесс, управляющий поведением человека, задающий ему направленность, организацию и устойчивость.</a:t>
            </a:r>
          </a:p>
          <a:p>
            <a:pPr>
              <a:spcBef>
                <a:spcPts val="0"/>
              </a:spcBef>
            </a:pPr>
            <a:r>
              <a:rPr lang="ru-RU" sz="2800" b="1" dirty="0"/>
              <a:t>Побуждающие факторы делят на 2 класса –</a:t>
            </a:r>
            <a:r>
              <a:rPr lang="ru-RU" sz="2800" b="1" u="sng" dirty="0"/>
              <a:t> потребности, инстинкты как источники активности и мотивы</a:t>
            </a:r>
            <a:r>
              <a:rPr lang="ru-RU" sz="2800" b="1" dirty="0"/>
              <a:t>, определяющие направленность нашей деятельности.</a:t>
            </a:r>
          </a:p>
          <a:p>
            <a:pPr>
              <a:spcBef>
                <a:spcPts val="0"/>
              </a:spcBef>
            </a:pPr>
            <a:r>
              <a:rPr lang="ru-RU" sz="2800" b="1" u="sng" dirty="0"/>
              <a:t>Потребность –это ощущение нужды. </a:t>
            </a:r>
            <a:r>
              <a:rPr lang="ru-RU" sz="2800" b="1" dirty="0"/>
              <a:t>Это внутреннее напряжение, определяющее нашу активность на достижение того, что нам не достает. Если потребности  осознаются, то они приобретают форму мотива.</a:t>
            </a:r>
          </a:p>
          <a:p>
            <a:pPr>
              <a:spcBef>
                <a:spcPts val="0"/>
              </a:spcBef>
            </a:pPr>
            <a:endParaRPr lang="ru-RU" sz="2800" b="1" dirty="0"/>
          </a:p>
          <a:p>
            <a:pPr>
              <a:spcBef>
                <a:spcPts val="0"/>
              </a:spcBef>
            </a:pPr>
            <a:endParaRPr lang="ru-RU" sz="2400" b="1" dirty="0"/>
          </a:p>
          <a:p>
            <a:endParaRPr lang="ru-RU" sz="2600" b="1" dirty="0"/>
          </a:p>
          <a:p>
            <a:endParaRPr lang="ru-RU" sz="3000" b="1" u="sng" dirty="0"/>
          </a:p>
          <a:p>
            <a:endParaRPr lang="ru-RU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199" y="0"/>
            <a:ext cx="5839691" cy="6184669"/>
          </a:xfrm>
        </p:spPr>
      </p:pic>
    </p:spTree>
    <p:extLst>
      <p:ext uri="{BB962C8B-B14F-4D97-AF65-F5344CB8AC3E}">
        <p14:creationId xmlns:p14="http://schemas.microsoft.com/office/powerpoint/2010/main" val="33429334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0534"/>
            <a:ext cx="10515600" cy="6767465"/>
          </a:xfrm>
        </p:spPr>
        <p:txBody>
          <a:bodyPr>
            <a:normAutofit/>
          </a:bodyPr>
          <a:lstStyle/>
          <a:p>
            <a:r>
              <a:rPr lang="ru-RU" sz="2400" b="1" dirty="0"/>
              <a:t>Как говорил Л. С Выготский, мотивация — это "психическая система",  т.е. особый вид психических процессов, регулирующих человеческую деятельность.</a:t>
            </a:r>
          </a:p>
          <a:p>
            <a:r>
              <a:rPr lang="ru-RU" sz="2400" b="1" dirty="0"/>
              <a:t> Важнейшей составляющей мотивационного ядра личности  является  направленность, основу которой составляют потребности.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351" y="1981200"/>
            <a:ext cx="10297297" cy="4864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7095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Структура мотивации </a:t>
            </a:r>
          </a:p>
        </p:txBody>
      </p:sp>
      <p:pic>
        <p:nvPicPr>
          <p:cNvPr id="4" name="Рисунок 3" descr="Oslik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24187" y="2076921"/>
            <a:ext cx="5968650" cy="38523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Загнутый угол 4"/>
          <p:cNvSpPr/>
          <p:nvPr/>
        </p:nvSpPr>
        <p:spPr>
          <a:xfrm>
            <a:off x="723869" y="4292643"/>
            <a:ext cx="2500330" cy="2286016"/>
          </a:xfrm>
          <a:prstGeom prst="foldedCorne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Мотив</a:t>
            </a:r>
            <a:r>
              <a:rPr lang="ru-RU" dirty="0"/>
              <a:t> – это то, что вызывает определенные действия у человека (определенную реакцию).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286875" y="771525"/>
            <a:ext cx="2571750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Мотив </a:t>
            </a:r>
          </a:p>
          <a:p>
            <a:pPr marL="342900" indent="-342900">
              <a:buAutoNum type="arabicPeriod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Желания</a:t>
            </a:r>
          </a:p>
          <a:p>
            <a:pPr marL="342900" indent="-342900">
              <a:buAutoNum type="arabicPeriod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Потребности </a:t>
            </a:r>
          </a:p>
        </p:txBody>
      </p:sp>
    </p:spTree>
    <p:extLst>
      <p:ext uri="{BB962C8B-B14F-4D97-AF65-F5344CB8AC3E}">
        <p14:creationId xmlns:p14="http://schemas.microsoft.com/office/powerpoint/2010/main" val="14118046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-1" y="0"/>
            <a:ext cx="6409113" cy="6558742"/>
          </a:xfrm>
        </p:spPr>
        <p:txBody>
          <a:bodyPr>
            <a:normAutofit lnSpcReduction="10000"/>
          </a:bodyPr>
          <a:lstStyle/>
          <a:p>
            <a:r>
              <a:rPr lang="ru-RU" b="1" dirty="0"/>
              <a:t>В современных социально-экономических условиях, когда возрастает роль и значение человеческого фактора, особую значимость приобретают особенности мотивации.</a:t>
            </a:r>
          </a:p>
          <a:p>
            <a:r>
              <a:rPr lang="ru-RU" b="1" dirty="0"/>
              <a:t>Еще со времени Ф. Тейлора существовала</a:t>
            </a:r>
            <a:r>
              <a:rPr lang="ru-RU" b="1" u="sng" dirty="0"/>
              <a:t> система денежного вознаграждения </a:t>
            </a:r>
            <a:r>
              <a:rPr lang="ru-RU" b="1" dirty="0"/>
              <a:t>за труд работника. </a:t>
            </a:r>
          </a:p>
          <a:p>
            <a:r>
              <a:rPr lang="ru-RU" b="1" dirty="0"/>
              <a:t>Способом стимулирования является также чисто психологическое воздействие — </a:t>
            </a:r>
            <a:r>
              <a:rPr lang="ru-RU" b="1" u="sng" dirty="0"/>
              <a:t>это </a:t>
            </a:r>
            <a:r>
              <a:rPr lang="ru-RU" b="1" i="1" u="sng" dirty="0"/>
              <a:t>одобрение и похвала. </a:t>
            </a:r>
          </a:p>
          <a:p>
            <a:r>
              <a:rPr lang="ru-RU" b="1" dirty="0"/>
              <a:t>Почти все люди ценят этот способ "вознаграждения«.</a:t>
            </a:r>
          </a:p>
          <a:p>
            <a:pPr marL="0" indent="0">
              <a:buNone/>
            </a:pPr>
            <a:r>
              <a:rPr lang="ru-RU" b="1" dirty="0"/>
              <a:t>  </a:t>
            </a:r>
          </a:p>
        </p:txBody>
      </p:sp>
      <p:pic>
        <p:nvPicPr>
          <p:cNvPr id="4" name="Объект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561" y="2194560"/>
            <a:ext cx="5611090" cy="3840479"/>
          </a:xfrm>
          <a:prstGeom prst="rect">
            <a:avLst/>
          </a:prstGeom>
        </p:spPr>
      </p:pic>
      <p:sp>
        <p:nvSpPr>
          <p:cNvPr id="2" name="Объект 1"/>
          <p:cNvSpPr>
            <a:spLocks noGrp="1"/>
          </p:cNvSpPr>
          <p:nvPr>
            <p:ph sz="half" idx="2"/>
          </p:nvPr>
        </p:nvSpPr>
        <p:spPr>
          <a:xfrm>
            <a:off x="6600304" y="108065"/>
            <a:ext cx="5591695" cy="6068898"/>
          </a:xfrm>
        </p:spPr>
        <p:txBody>
          <a:bodyPr>
            <a:normAutofit lnSpcReduction="1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21558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Прямоуг. 2"/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501651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dirty="0"/>
              <a:t>МЕНЕДЖЕР ОДНОЙ</a:t>
            </a:r>
            <a:r>
              <a:rPr lang="ru-RU" dirty="0">
                <a:solidFill>
                  <a:schemeClr val="tx1"/>
                </a:solidFill>
                <a:effectLst/>
              </a:rPr>
              <a:t> </a:t>
            </a:r>
            <a:r>
              <a:rPr lang="ru-RU" dirty="0"/>
              <a:t>МИНУТЫ</a:t>
            </a:r>
          </a:p>
        </p:txBody>
      </p:sp>
      <p:sp>
        <p:nvSpPr>
          <p:cNvPr id="50179" name="Поле 7"/>
          <p:cNvSpPr txBox="1">
            <a:spLocks noChangeArrowheads="1"/>
          </p:cNvSpPr>
          <p:nvPr/>
        </p:nvSpPr>
        <p:spPr bwMode="auto">
          <a:xfrm>
            <a:off x="2214563" y="2846388"/>
            <a:ext cx="44497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dirty="0">
                <a:solidFill>
                  <a:srgbClr val="333399"/>
                </a:solidFill>
              </a:rPr>
              <a:t>Похвала «одной минуты»:</a:t>
            </a:r>
          </a:p>
        </p:txBody>
      </p:sp>
      <p:sp>
        <p:nvSpPr>
          <p:cNvPr id="50180" name="Поле 8"/>
          <p:cNvSpPr txBox="1">
            <a:spLocks noChangeArrowheads="1"/>
          </p:cNvSpPr>
          <p:nvPr/>
        </p:nvSpPr>
        <p:spPr bwMode="auto">
          <a:xfrm>
            <a:off x="2214563" y="4484688"/>
            <a:ext cx="441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>
                <a:solidFill>
                  <a:srgbClr val="333399"/>
                </a:solidFill>
              </a:rPr>
              <a:t>Критика «одной минуты»:</a:t>
            </a:r>
          </a:p>
        </p:txBody>
      </p:sp>
      <p:sp>
        <p:nvSpPr>
          <p:cNvPr id="50181" name="Поле 9"/>
          <p:cNvSpPr txBox="1">
            <a:spLocks noChangeArrowheads="1"/>
          </p:cNvSpPr>
          <p:nvPr/>
        </p:nvSpPr>
        <p:spPr bwMode="auto">
          <a:xfrm>
            <a:off x="838200" y="3558840"/>
            <a:ext cx="98028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000" b="1" dirty="0">
                <a:solidFill>
                  <a:srgbClr val="008000"/>
                </a:solidFill>
              </a:rPr>
              <a:t>Величайший принцип управления – </a:t>
            </a:r>
            <a:r>
              <a:rPr lang="ru-RU" altLang="ru-RU" sz="2000" b="1" u="sng" dirty="0">
                <a:solidFill>
                  <a:srgbClr val="008000"/>
                </a:solidFill>
              </a:rPr>
              <a:t>вознаграждаемое поведение</a:t>
            </a:r>
            <a:r>
              <a:rPr lang="ru-RU" altLang="ru-RU" sz="2000" b="1" dirty="0">
                <a:solidFill>
                  <a:srgbClr val="008000"/>
                </a:solidFill>
              </a:rPr>
              <a:t> повторяется. </a:t>
            </a:r>
          </a:p>
        </p:txBody>
      </p:sp>
      <p:sp>
        <p:nvSpPr>
          <p:cNvPr id="50182" name="Поле 10"/>
          <p:cNvSpPr txBox="1">
            <a:spLocks noChangeArrowheads="1"/>
          </p:cNvSpPr>
          <p:nvPr/>
        </p:nvSpPr>
        <p:spPr bwMode="auto">
          <a:xfrm>
            <a:off x="533400" y="5311776"/>
            <a:ext cx="933291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000" b="1" dirty="0">
                <a:solidFill>
                  <a:srgbClr val="008000"/>
                </a:solidFill>
              </a:rPr>
              <a:t>Если ошибку подчиненного пропустить, она будет тиражироваться.</a:t>
            </a:r>
            <a:r>
              <a:rPr lang="ru-RU" altLang="ru-RU" sz="1800" dirty="0"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58731" name="Поле 11"/>
          <p:cNvSpPr txBox="1">
            <a:spLocks noChangeArrowheads="1"/>
          </p:cNvSpPr>
          <p:nvPr/>
        </p:nvSpPr>
        <p:spPr bwMode="auto">
          <a:xfrm>
            <a:off x="838200" y="1236664"/>
            <a:ext cx="10868654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000" b="1" dirty="0">
                <a:solidFill>
                  <a:srgbClr val="008000"/>
                </a:solidFill>
              </a:rPr>
              <a:t>87% исполнителей после похвалы улучшают свою работу, в то время как 40-50% сотрудников после публичного разноса в течение двух-трех месяцев работают хуже.</a:t>
            </a:r>
          </a:p>
        </p:txBody>
      </p:sp>
      <p:pic>
        <p:nvPicPr>
          <p:cNvPr id="8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075863" y="2622215"/>
            <a:ext cx="1840541" cy="312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29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87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87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31" grpId="0" autoUpdateAnimBg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633</TotalTime>
  <Words>4485</Words>
  <Application>Microsoft Office PowerPoint</Application>
  <PresentationFormat>Широкоэкранный</PresentationFormat>
  <Paragraphs>300</Paragraphs>
  <Slides>43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50" baseType="lpstr">
      <vt:lpstr>Arial</vt:lpstr>
      <vt:lpstr>Arial Unicode MS</vt:lpstr>
      <vt:lpstr>Calibri</vt:lpstr>
      <vt:lpstr>Calibri Light</vt:lpstr>
      <vt:lpstr>Tahoma</vt:lpstr>
      <vt:lpstr>Times New Roman</vt:lpstr>
      <vt:lpstr>Тема Office</vt:lpstr>
      <vt:lpstr>Лекция 8. Профессиональная мотивация в организации</vt:lpstr>
      <vt:lpstr>Рекомендуемая литература:</vt:lpstr>
      <vt:lpstr>Вопросы:</vt:lpstr>
      <vt:lpstr>Презентация PowerPoint</vt:lpstr>
      <vt:lpstr>Презентация PowerPoint</vt:lpstr>
      <vt:lpstr>Презентация PowerPoint</vt:lpstr>
      <vt:lpstr>Структура мотивации </vt:lpstr>
      <vt:lpstr>Презентация PowerPoint</vt:lpstr>
      <vt:lpstr>МЕНЕДЖЕР ОДНОЙ МИНУТЫ</vt:lpstr>
      <vt:lpstr>Презентация PowerPoint</vt:lpstr>
      <vt:lpstr>Мотивы, побуждающие лучше трудиться</vt:lpstr>
      <vt:lpstr>Материальные методы мотивации </vt:lpstr>
      <vt:lpstr>Нематериальная мотивация </vt:lpstr>
      <vt:lpstr>ПЯТЬ ФАКТОРОВ, ВЛИЯЮЩИХ  НА УДОВЛЕТВОРЕННОСТЬ РАБОТОЙ И МОТИВАЦИЮ</vt:lpstr>
      <vt:lpstr>Презентация PowerPoint</vt:lpstr>
      <vt:lpstr>Презентация PowerPoint</vt:lpstr>
      <vt:lpstr>Положительная и отрицательная мотивация</vt:lpstr>
      <vt:lpstr>Презентация PowerPoint</vt:lpstr>
      <vt:lpstr>Презентация PowerPoint</vt:lpstr>
      <vt:lpstr>Виды потребностей </vt:lpstr>
      <vt:lpstr>Презентация PowerPoint</vt:lpstr>
      <vt:lpstr>Презентация PowerPoint</vt:lpstr>
      <vt:lpstr> Теории трудовой мотивации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15 критериев мотивирующей организации труда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Теория  партисипативного управления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Хабижановна</dc:creator>
  <cp:lastModifiedBy>Ахмет аймаганбет</cp:lastModifiedBy>
  <cp:revision>108</cp:revision>
  <dcterms:created xsi:type="dcterms:W3CDTF">2019-10-12T12:58:20Z</dcterms:created>
  <dcterms:modified xsi:type="dcterms:W3CDTF">2023-03-08T15:37:37Z</dcterms:modified>
</cp:coreProperties>
</file>